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6" r:id="rId1"/>
  </p:sldMasterIdLst>
  <p:sldIdLst>
    <p:sldId id="256" r:id="rId2"/>
    <p:sldId id="276" r:id="rId3"/>
    <p:sldId id="277" r:id="rId4"/>
    <p:sldId id="309" r:id="rId5"/>
    <p:sldId id="280" r:id="rId6"/>
    <p:sldId id="281" r:id="rId7"/>
    <p:sldId id="282" r:id="rId8"/>
    <p:sldId id="286" r:id="rId9"/>
    <p:sldId id="288" r:id="rId10"/>
    <p:sldId id="312" r:id="rId11"/>
    <p:sldId id="313" r:id="rId12"/>
    <p:sldId id="314" r:id="rId13"/>
    <p:sldId id="315" r:id="rId14"/>
    <p:sldId id="284" r:id="rId15"/>
    <p:sldId id="260" r:id="rId16"/>
    <p:sldId id="261" r:id="rId17"/>
    <p:sldId id="292" r:id="rId18"/>
    <p:sldId id="262" r:id="rId19"/>
    <p:sldId id="303" r:id="rId20"/>
    <p:sldId id="305" r:id="rId21"/>
    <p:sldId id="296" r:id="rId22"/>
    <p:sldId id="295" r:id="rId23"/>
    <p:sldId id="291" r:id="rId24"/>
    <p:sldId id="294" r:id="rId25"/>
    <p:sldId id="274" r:id="rId26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19" autoAdjust="0"/>
  </p:normalViewPr>
  <p:slideViewPr>
    <p:cSldViewPr>
      <p:cViewPr varScale="1">
        <p:scale>
          <a:sx n="103" d="100"/>
          <a:sy n="103" d="100"/>
        </p:scale>
        <p:origin x="177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BBD4-E303-483E-B354-27AF5B16AB66}" type="datetimeFigureOut">
              <a:rPr lang="de-DE" smtClean="0"/>
              <a:t>13.01.2023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de-DE" dirty="0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59A66C97-0AB4-4B47-BDCE-99361B23119E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BBD4-E303-483E-B354-27AF5B16AB66}" type="datetimeFigureOut">
              <a:rPr lang="de-DE" smtClean="0"/>
              <a:t>13.01.2023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66C97-0AB4-4B47-BDCE-99361B23119E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BBD4-E303-483E-B354-27AF5B16AB66}" type="datetimeFigureOut">
              <a:rPr lang="de-DE" smtClean="0"/>
              <a:t>13.01.2023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59A66C97-0AB4-4B47-BDCE-99361B23119E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BBD4-E303-483E-B354-27AF5B16AB66}" type="datetimeFigureOut">
              <a:rPr lang="de-DE" smtClean="0"/>
              <a:t>13.01.2023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66C97-0AB4-4B47-BDCE-99361B23119E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BBD4-E303-483E-B354-27AF5B16AB66}" type="datetimeFigureOut">
              <a:rPr lang="de-DE" smtClean="0"/>
              <a:t>13.01.2023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59A66C97-0AB4-4B47-BDCE-99361B23119E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BBD4-E303-483E-B354-27AF5B16AB66}" type="datetimeFigureOut">
              <a:rPr lang="de-DE" smtClean="0"/>
              <a:t>13.01.2023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66C97-0AB4-4B47-BDCE-99361B23119E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BBD4-E303-483E-B354-27AF5B16AB66}" type="datetimeFigureOut">
              <a:rPr lang="de-DE" smtClean="0"/>
              <a:t>13.01.2023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66C97-0AB4-4B47-BDCE-99361B23119E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BBD4-E303-483E-B354-27AF5B16AB66}" type="datetimeFigureOut">
              <a:rPr lang="de-DE" smtClean="0"/>
              <a:t>13.01.2023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66C97-0AB4-4B47-BDCE-99361B23119E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BBD4-E303-483E-B354-27AF5B16AB66}" type="datetimeFigureOut">
              <a:rPr lang="de-DE" smtClean="0"/>
              <a:t>13.01.2023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66C97-0AB4-4B47-BDCE-99361B23119E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BBD4-E303-483E-B354-27AF5B16AB66}" type="datetimeFigureOut">
              <a:rPr lang="de-DE" smtClean="0"/>
              <a:t>13.01.2023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66C97-0AB4-4B47-BDCE-99361B23119E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BBD4-E303-483E-B354-27AF5B16AB66}" type="datetimeFigureOut">
              <a:rPr lang="de-DE" smtClean="0"/>
              <a:t>13.01.2023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66C97-0AB4-4B47-BDCE-99361B23119E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718BBD4-E303-483E-B354-27AF5B16AB66}" type="datetimeFigureOut">
              <a:rPr lang="de-DE" smtClean="0"/>
              <a:t>13.01.2023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9A66C97-0AB4-4B47-BDCE-99361B23119E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lutz.grey@lk.brandenburg.de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512" y="2636912"/>
            <a:ext cx="8928992" cy="1800200"/>
          </a:xfrm>
        </p:spPr>
        <p:txBody>
          <a:bodyPr>
            <a:noAutofit/>
          </a:bodyPr>
          <a:lstStyle/>
          <a:p>
            <a:r>
              <a:rPr lang="de-DE" sz="4800" dirty="0"/>
              <a:t>Kursanwahl in Klasse 10 – Vorbereitung auf die Qualifikationsphase der gymnasialen Oberstufe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640960" cy="1824608"/>
          </a:xfrm>
        </p:spPr>
        <p:txBody>
          <a:bodyPr>
            <a:normAutofit/>
          </a:bodyPr>
          <a:lstStyle/>
          <a:p>
            <a:r>
              <a:rPr lang="de-DE" sz="2400" dirty="0"/>
              <a:t>         Informationsveranstaltung des Einstein Gymnasiums für die Schüler und Eltern der Klassenstufe 9</a:t>
            </a:r>
          </a:p>
        </p:txBody>
      </p:sp>
    </p:spTree>
    <p:extLst>
      <p:ext uri="{BB962C8B-B14F-4D97-AF65-F5344CB8AC3E}">
        <p14:creationId xmlns:p14="http://schemas.microsoft.com/office/powerpoint/2010/main" val="3107080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B20605-8FDC-4862-A3E1-5F9FB2C7C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878" y="238743"/>
            <a:ext cx="9144000" cy="1368152"/>
          </a:xfrm>
        </p:spPr>
        <p:txBody>
          <a:bodyPr>
            <a:noAutofit/>
          </a:bodyPr>
          <a:lstStyle/>
          <a:p>
            <a:r>
              <a:rPr lang="de-DE" sz="2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KURSANWAHLBOGEN SCHULJAHR 2023/24 - Klasse 10a </a:t>
            </a:r>
            <a:br>
              <a:rPr lang="de-DE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4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ACADB340-83CB-471E-867B-C1EE21CE06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771448"/>
              </p:ext>
            </p:extLst>
          </p:nvPr>
        </p:nvGraphicFramePr>
        <p:xfrm>
          <a:off x="107504" y="1988839"/>
          <a:ext cx="8856985" cy="4667275"/>
        </p:xfrm>
        <a:graphic>
          <a:graphicData uri="http://schemas.openxmlformats.org/drawingml/2006/table">
            <a:tbl>
              <a:tblPr firstRow="1" firstCol="1" bandRow="1"/>
              <a:tblGrid>
                <a:gridCol w="3672408">
                  <a:extLst>
                    <a:ext uri="{9D8B030D-6E8A-4147-A177-3AD203B41FA5}">
                      <a16:colId xmlns:a16="http://schemas.microsoft.com/office/drawing/2014/main" val="2453155878"/>
                    </a:ext>
                  </a:extLst>
                </a:gridCol>
                <a:gridCol w="2471054">
                  <a:extLst>
                    <a:ext uri="{9D8B030D-6E8A-4147-A177-3AD203B41FA5}">
                      <a16:colId xmlns:a16="http://schemas.microsoft.com/office/drawing/2014/main" val="2889703924"/>
                    </a:ext>
                  </a:extLst>
                </a:gridCol>
                <a:gridCol w="2713523">
                  <a:extLst>
                    <a:ext uri="{9D8B030D-6E8A-4147-A177-3AD203B41FA5}">
                      <a16:colId xmlns:a16="http://schemas.microsoft.com/office/drawing/2014/main" val="3728021278"/>
                    </a:ext>
                  </a:extLst>
                </a:gridCol>
              </a:tblGrid>
              <a:tr h="4055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Aufgabenfeld (AF)</a:t>
                      </a:r>
                      <a:endParaRPr lang="de-DE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Fach</a:t>
                      </a:r>
                      <a:endParaRPr lang="de-DE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Stunden/Woche</a:t>
                      </a:r>
                      <a:endParaRPr lang="de-DE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827543"/>
                  </a:ext>
                </a:extLst>
              </a:tr>
              <a:tr h="371785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AF I</a:t>
                      </a:r>
                      <a:endParaRPr lang="de-DE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sprachlich-literarisch-künstlerisch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4189355"/>
                  </a:ext>
                </a:extLst>
              </a:tr>
              <a:tr h="37178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616506"/>
                  </a:ext>
                </a:extLst>
              </a:tr>
              <a:tr h="37178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4h</a:t>
                      </a:r>
                      <a:endParaRPr lang="de-DE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131162"/>
                  </a:ext>
                </a:extLst>
              </a:tr>
              <a:tr h="7435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AF II</a:t>
                      </a:r>
                      <a:endParaRPr lang="de-DE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gesellschaftswissenschaftlich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4733946"/>
                  </a:ext>
                </a:extLst>
              </a:tr>
              <a:tr h="371785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AF III</a:t>
                      </a:r>
                      <a:endParaRPr lang="de-DE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mathematisch-naturwissenschaftlich-technisch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8458347"/>
                  </a:ext>
                </a:extLst>
              </a:tr>
              <a:tr h="37178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8599708"/>
                  </a:ext>
                </a:extLst>
              </a:tr>
              <a:tr h="37178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9642071"/>
                  </a:ext>
                </a:extLst>
              </a:tr>
              <a:tr h="37178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3811210"/>
                  </a:ext>
                </a:extLst>
              </a:tr>
              <a:tr h="3717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ohne AF</a:t>
                      </a:r>
                      <a:endParaRPr lang="de-DE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6988846"/>
                  </a:ext>
                </a:extLst>
              </a:tr>
              <a:tr h="50697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STUNDENZAHL insgesamt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26h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613408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F8A5AC70-9ECE-475C-88B6-25B1F34BA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20" y="1481977"/>
            <a:ext cx="599382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Fächer, die im Klassenverband unterrichtet werden (Pflicht)</a:t>
            </a:r>
            <a:endParaRPr kumimoji="0" lang="de-DE" altLang="de-D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688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F53399-FC8A-452A-9276-A3089D1B6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59284894-6A7E-4C9B-94DA-05F4D716ED6F}"/>
              </a:ext>
            </a:extLst>
          </p:cNvPr>
          <p:cNvSpPr/>
          <p:nvPr/>
        </p:nvSpPr>
        <p:spPr>
          <a:xfrm>
            <a:off x="395536" y="2978977"/>
            <a:ext cx="277031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de-DE" sz="1100" dirty="0">
                <a:latin typeface="Arial" panose="020B0604020202020204" pitchFamily="34" charset="0"/>
                <a:ea typeface="Times New Roman" panose="02020603050405020304" pitchFamily="18" charset="0"/>
              </a:rPr>
              <a:t>Anwahl durch Kreuz in der letzten Spalte!</a:t>
            </a:r>
          </a:p>
        </p:txBody>
      </p:sp>
      <p:graphicFrame>
        <p:nvGraphicFramePr>
          <p:cNvPr id="7" name="Objekt 6">
            <a:extLst>
              <a:ext uri="{FF2B5EF4-FFF2-40B4-BE49-F238E27FC236}">
                <a16:creationId xmlns:a16="http://schemas.microsoft.com/office/drawing/2014/main" id="{0EBF792A-E640-497D-9D69-829F7E68F6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8382492"/>
              </p:ext>
            </p:extLst>
          </p:nvPr>
        </p:nvGraphicFramePr>
        <p:xfrm>
          <a:off x="457198" y="3250056"/>
          <a:ext cx="8559650" cy="3707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3" imgW="6135427" imgH="2657071" progId="Word.Document.12">
                  <p:embed/>
                </p:oleObj>
              </mc:Choice>
              <mc:Fallback>
                <p:oleObj name="Document" r:id="rId3" imgW="6135427" imgH="265707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198" y="3250056"/>
                        <a:ext cx="8559650" cy="37073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Grafik 8">
            <a:extLst>
              <a:ext uri="{FF2B5EF4-FFF2-40B4-BE49-F238E27FC236}">
                <a16:creationId xmlns:a16="http://schemas.microsoft.com/office/drawing/2014/main" id="{06D30944-2EBA-4BF0-9DFD-E4FD3D8624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6843" y="1561546"/>
            <a:ext cx="7758521" cy="1111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450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A24367-0F17-4984-B322-1B85D6E17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28" y="548680"/>
            <a:ext cx="8363272" cy="1111664"/>
          </a:xfrm>
        </p:spPr>
        <p:txBody>
          <a:bodyPr>
            <a:normAutofit fontScale="90000"/>
          </a:bodyPr>
          <a:lstStyle/>
          <a:p>
            <a:r>
              <a:rPr lang="de-DE" altLang="de-DE" sz="2700" b="1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KURSANWAHLBOGEN SCHULJAHR 2023/24 - Klasse 10</a:t>
            </a:r>
            <a:br>
              <a:rPr lang="de-DE" altLang="de-DE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AB417D31-CD97-48B9-9456-C9AF26A03184}"/>
              </a:ext>
            </a:extLst>
          </p:cNvPr>
          <p:cNvSpPr/>
          <p:nvPr/>
        </p:nvSpPr>
        <p:spPr>
          <a:xfrm>
            <a:off x="8436295" y="548680"/>
            <a:ext cx="371475" cy="3619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18B4F4DE-AAA8-4BFA-BA9E-136FD91C8FE7}"/>
              </a:ext>
            </a:extLst>
          </p:cNvPr>
          <p:cNvSpPr/>
          <p:nvPr/>
        </p:nvSpPr>
        <p:spPr>
          <a:xfrm>
            <a:off x="102028" y="1660344"/>
            <a:ext cx="67742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de-DE" altLang="de-DE" b="1" u="sng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ä</a:t>
            </a:r>
            <a:r>
              <a:rPr lang="de-DE" altLang="de-DE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cher, die im Klassenverband unterrichtet werden (Pflicht)</a:t>
            </a:r>
            <a:endParaRPr lang="de-DE" altLang="de-DE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* nichtzutreffendes streichen!</a:t>
            </a:r>
            <a:endParaRPr lang="de-DE" altLang="de-DE" sz="1400" dirty="0">
              <a:latin typeface="Arial" panose="020B0604020202020204" pitchFamily="34" charset="0"/>
            </a:endParaRP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8BEE5846-C0CD-44BD-AFB2-107DB820FC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847891"/>
              </p:ext>
            </p:extLst>
          </p:nvPr>
        </p:nvGraphicFramePr>
        <p:xfrm>
          <a:off x="107505" y="2309928"/>
          <a:ext cx="8856984" cy="4431439"/>
        </p:xfrm>
        <a:graphic>
          <a:graphicData uri="http://schemas.openxmlformats.org/drawingml/2006/table">
            <a:tbl>
              <a:tblPr firstRow="1" firstCol="1" bandRow="1"/>
              <a:tblGrid>
                <a:gridCol w="3323904">
                  <a:extLst>
                    <a:ext uri="{9D8B030D-6E8A-4147-A177-3AD203B41FA5}">
                      <a16:colId xmlns:a16="http://schemas.microsoft.com/office/drawing/2014/main" val="993767782"/>
                    </a:ext>
                  </a:extLst>
                </a:gridCol>
                <a:gridCol w="2819556">
                  <a:extLst>
                    <a:ext uri="{9D8B030D-6E8A-4147-A177-3AD203B41FA5}">
                      <a16:colId xmlns:a16="http://schemas.microsoft.com/office/drawing/2014/main" val="3001706187"/>
                    </a:ext>
                  </a:extLst>
                </a:gridCol>
                <a:gridCol w="2713524">
                  <a:extLst>
                    <a:ext uri="{9D8B030D-6E8A-4147-A177-3AD203B41FA5}">
                      <a16:colId xmlns:a16="http://schemas.microsoft.com/office/drawing/2014/main" val="3160366810"/>
                    </a:ext>
                  </a:extLst>
                </a:gridCol>
              </a:tblGrid>
              <a:tr h="3394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Aufgabenfeld (AF)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Fach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Stunden/Woche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934757"/>
                  </a:ext>
                </a:extLst>
              </a:tr>
              <a:tr h="339498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AF I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sprachlich-literarisch-künstlerisch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0567310"/>
                  </a:ext>
                </a:extLst>
              </a:tr>
              <a:tr h="33949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027167"/>
                  </a:ext>
                </a:extLst>
              </a:tr>
              <a:tr h="33949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FR*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4626605"/>
                  </a:ext>
                </a:extLst>
              </a:tr>
              <a:tr h="33949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SN*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282922"/>
                  </a:ext>
                </a:extLst>
              </a:tr>
              <a:tr h="696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AF II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gesellschaftswissenschaftlich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8449083"/>
                  </a:ext>
                </a:extLst>
              </a:tr>
              <a:tr h="339498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AF III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mathematisch-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naturwissenschaftlich-technisch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3142144"/>
                  </a:ext>
                </a:extLst>
              </a:tr>
              <a:tr h="33949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3410737"/>
                  </a:ext>
                </a:extLst>
              </a:tr>
              <a:tr h="33949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6579609"/>
                  </a:ext>
                </a:extLst>
              </a:tr>
              <a:tr h="33949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8058844"/>
                  </a:ext>
                </a:extLst>
              </a:tr>
              <a:tr h="3394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ohne AF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848903"/>
                  </a:ext>
                </a:extLst>
              </a:tr>
              <a:tr h="33949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STUNDENZAHL insgesamt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25h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221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9772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D52640-98B5-4A96-9841-C92F4BFDA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9908183-55AC-45E2-B8EF-B108940B42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216" y="1628800"/>
            <a:ext cx="8342584" cy="5268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341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82880"/>
            <a:ext cx="9144000" cy="1111664"/>
          </a:xfrm>
        </p:spPr>
        <p:txBody>
          <a:bodyPr>
            <a:noAutofit/>
          </a:bodyPr>
          <a:lstStyle/>
          <a:p>
            <a:r>
              <a:rPr lang="de-DE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Voraussetzungen für </a:t>
            </a:r>
            <a:r>
              <a:rPr lang="de-DE" sz="2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den</a:t>
            </a:r>
            <a:r>
              <a:rPr lang="de-DE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Eintritt in die Qualifikationsphase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916832"/>
            <a:ext cx="9036496" cy="5040560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Versetzung am Ende der Jahrgangsstufe 10:</a:t>
            </a:r>
          </a:p>
          <a:p>
            <a:pPr marL="0" indent="0">
              <a:buNone/>
            </a:pPr>
            <a:r>
              <a:rPr lang="de-DE" dirty="0"/>
              <a:t>„In die Qualifikationsphase wird versetzt, wer</a:t>
            </a:r>
          </a:p>
          <a:p>
            <a:pPr>
              <a:buFont typeface="Wingdings" pitchFamily="2" charset="2"/>
              <a:buChar char="Ø"/>
            </a:pPr>
            <a:r>
              <a:rPr lang="de-DE" dirty="0"/>
              <a:t>in jedem Fach mindestens ausreichende Leistungen (4) erreicht hat oder</a:t>
            </a:r>
          </a:p>
          <a:p>
            <a:pPr>
              <a:buFont typeface="Wingdings" pitchFamily="2" charset="2"/>
              <a:buChar char="Ø"/>
            </a:pPr>
            <a:r>
              <a:rPr lang="de-DE" dirty="0"/>
              <a:t>bei ansonsten mindestens ausreichenden Leistungen höchstens eine mangelhafte Leistung (5) aufweist und diese mit einer mindestens befriedigenden Leistung (3) ausgleichen kann</a:t>
            </a:r>
          </a:p>
          <a:p>
            <a:pPr>
              <a:buFont typeface="Wingdings" pitchFamily="2" charset="2"/>
              <a:buChar char="Ø"/>
            </a:pPr>
            <a:r>
              <a:rPr lang="de-DE" dirty="0"/>
              <a:t>Der Ausgleich für eine mangelhafte Leistung in der Fächergruppe I muss durch ein anderes Fach dieser Fächergruppe erfolgen.</a:t>
            </a:r>
          </a:p>
        </p:txBody>
      </p:sp>
    </p:spTree>
    <p:extLst>
      <p:ext uri="{BB962C8B-B14F-4D97-AF65-F5344CB8AC3E}">
        <p14:creationId xmlns:p14="http://schemas.microsoft.com/office/powerpoint/2010/main" val="2136924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82880"/>
            <a:ext cx="9144000" cy="1111664"/>
          </a:xfrm>
        </p:spPr>
        <p:txBody>
          <a:bodyPr>
            <a:normAutofit/>
          </a:bodyPr>
          <a:lstStyle/>
          <a:p>
            <a:r>
              <a:rPr lang="de-DE" sz="2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Ausblick SEK II – Qualifikationsphase (11/1 – 12/2)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     seit 2019 gilt die neue GOSTV an Gymnasien</a:t>
            </a:r>
          </a:p>
          <a:p>
            <a:r>
              <a:rPr lang="de-DE" dirty="0"/>
              <a:t> Anwahl von mindestens 10 Kursen - davon:</a:t>
            </a:r>
          </a:p>
          <a:p>
            <a:endParaRPr lang="de-DE" dirty="0"/>
          </a:p>
          <a:p>
            <a:pPr marL="971550" lvl="1" indent="-571500"/>
            <a:r>
              <a:rPr lang="de-DE" sz="2400" dirty="0"/>
              <a:t>2 Leistungskurse (je 5 WS)</a:t>
            </a:r>
          </a:p>
          <a:p>
            <a:pPr marL="971550" lvl="1" indent="-571500"/>
            <a:endParaRPr lang="de-DE" sz="2400" dirty="0"/>
          </a:p>
          <a:p>
            <a:pPr marL="971550" lvl="1" indent="-571500"/>
            <a:r>
              <a:rPr lang="de-DE" sz="2400" dirty="0"/>
              <a:t>7 Grundkurse (je 3 WS, Ma 4 WS)</a:t>
            </a:r>
          </a:p>
          <a:p>
            <a:pPr marL="971550" lvl="1" indent="-571500"/>
            <a:endParaRPr lang="de-DE" sz="2400" dirty="0"/>
          </a:p>
          <a:p>
            <a:pPr marL="971550" lvl="1" indent="-571500"/>
            <a:r>
              <a:rPr lang="de-DE" sz="2400" dirty="0"/>
              <a:t>Seminarkurs (2 WS)</a:t>
            </a:r>
          </a:p>
          <a:p>
            <a:pPr marL="971550" lvl="1" indent="-571500"/>
            <a:endParaRPr lang="de-DE" sz="2400" dirty="0"/>
          </a:p>
          <a:p>
            <a:pPr marL="0" indent="0">
              <a:buNone/>
            </a:pPr>
            <a:r>
              <a:rPr lang="de-DE" dirty="0"/>
              <a:t>     Pflichtstundenzahl: 33/34 WS</a:t>
            </a:r>
          </a:p>
          <a:p>
            <a:pPr marL="971550" lvl="1" indent="-571500"/>
            <a:endParaRPr lang="de-DE" sz="3600" dirty="0"/>
          </a:p>
          <a:p>
            <a:pPr marL="971550" lvl="1" indent="-571500"/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714531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01000" cy="1143000"/>
          </a:xfrm>
        </p:spPr>
        <p:txBody>
          <a:bodyPr>
            <a:normAutofit/>
          </a:bodyPr>
          <a:lstStyle/>
          <a:p>
            <a:r>
              <a:rPr lang="de-DE" sz="2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Ausblick SEK II – Qualifikationsphase (11/1 - 12/2)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529408"/>
            <a:ext cx="9036496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Leistungskurse:</a:t>
            </a:r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r>
              <a:rPr lang="de-DE" b="1" dirty="0"/>
              <a:t>1. LK-Fach aus den Fächern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Deutsch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fortgeführte Fremdsprache (EN, FR, SN)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Mathematik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dirty="0"/>
          </a:p>
          <a:p>
            <a:pPr marL="0" indent="0">
              <a:buNone/>
            </a:pPr>
            <a:r>
              <a:rPr lang="de-DE" b="1" dirty="0"/>
              <a:t>2. LK-Fach „freie Wahl“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(entsprechend Angebot der Schule)</a:t>
            </a:r>
          </a:p>
        </p:txBody>
      </p:sp>
    </p:spTree>
    <p:extLst>
      <p:ext uri="{BB962C8B-B14F-4D97-AF65-F5344CB8AC3E}">
        <p14:creationId xmlns:p14="http://schemas.microsoft.com/office/powerpoint/2010/main" val="3074792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B63CD9-CEDA-4D59-A3C2-03E9F496A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182880"/>
            <a:ext cx="9145016" cy="1111664"/>
          </a:xfrm>
        </p:spPr>
        <p:txBody>
          <a:bodyPr>
            <a:normAutofit/>
          </a:bodyPr>
          <a:lstStyle/>
          <a:p>
            <a:r>
              <a:rPr lang="de-DE" sz="2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Ausblick SEK II – Qualifikationsphase (11/1 – 12/2)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5CCC76-80FF-4918-BDDC-7A95C29B3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567166"/>
              </p:ext>
            </p:extLst>
          </p:nvPr>
        </p:nvGraphicFramePr>
        <p:xfrm>
          <a:off x="107503" y="1549983"/>
          <a:ext cx="8928993" cy="529199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722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6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203">
                <a:tc>
                  <a:txBody>
                    <a:bodyPr/>
                    <a:lstStyle/>
                    <a:p>
                      <a:pPr marL="63500" algn="ctr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Arial"/>
                        </a:rPr>
                        <a:t>Aufgabenfeld</a:t>
                      </a:r>
                      <a:endParaRPr lang="de-DE" sz="18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ctr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Arial"/>
                        </a:rPr>
                        <a:t>Fach </a:t>
                      </a:r>
                      <a:r>
                        <a:rPr lang="en-US" sz="1800" b="0" i="1" dirty="0">
                          <a:effectLst/>
                          <a:latin typeface="Arial"/>
                          <a:ea typeface="Arial"/>
                        </a:rPr>
                        <a:t>(kursiv nur GK)</a:t>
                      </a:r>
                      <a:endParaRPr lang="de-DE" sz="18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203">
                <a:tc rowSpan="3">
                  <a:txBody>
                    <a:bodyPr/>
                    <a:lstStyle/>
                    <a:p>
                      <a:pPr marL="63500" algn="ctr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  <a:latin typeface="Arial"/>
                          <a:ea typeface="Arial"/>
                        </a:rPr>
                        <a:t>AF I</a:t>
                      </a:r>
                      <a:endParaRPr lang="de-DE" sz="1800" dirty="0">
                        <a:effectLst/>
                        <a:latin typeface="Arial"/>
                        <a:ea typeface="Arial"/>
                      </a:endParaRPr>
                    </a:p>
                    <a:p>
                      <a:pPr marL="63500" algn="ctr">
                        <a:lnSpc>
                          <a:spcPct val="86000"/>
                        </a:lnSpc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Arial"/>
                          <a:ea typeface="Arial"/>
                        </a:rPr>
                        <a:t>sprachlich-literarisch-künstlerisch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Arial"/>
                        </a:rPr>
                        <a:t>Deutsch</a:t>
                      </a:r>
                      <a:endParaRPr lang="de-DE" sz="18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215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  <a:latin typeface="Arial"/>
                          <a:ea typeface="Arial"/>
                        </a:rPr>
                        <a:t>Fortgeführte Fremdsprache (FFS): </a:t>
                      </a:r>
                      <a:r>
                        <a:rPr lang="de-DE" sz="1800" dirty="0">
                          <a:effectLst/>
                          <a:latin typeface="Arial"/>
                          <a:ea typeface="Arial"/>
                        </a:rPr>
                        <a:t>Englisch, Französisch, Spanisch, </a:t>
                      </a:r>
                      <a:r>
                        <a:rPr lang="de-DE" sz="1800" i="1" dirty="0">
                          <a:effectLst/>
                          <a:latin typeface="Arial"/>
                          <a:ea typeface="Arial"/>
                        </a:rPr>
                        <a:t>Latein</a:t>
                      </a:r>
                      <a:r>
                        <a:rPr lang="de-DE" sz="1800" dirty="0">
                          <a:effectLst/>
                          <a:latin typeface="Arial"/>
                          <a:ea typeface="Arial"/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215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  <a:latin typeface="Arial"/>
                          <a:ea typeface="Arial"/>
                        </a:rPr>
                        <a:t>künstlerisches Fach:</a:t>
                      </a:r>
                      <a:r>
                        <a:rPr lang="de-DE" sz="1800" dirty="0">
                          <a:effectLst/>
                          <a:latin typeface="Arial"/>
                          <a:ea typeface="Arial"/>
                        </a:rPr>
                        <a:t> Kunst, Musik, </a:t>
                      </a:r>
                      <a:r>
                        <a:rPr lang="de-DE" sz="1800" i="1" dirty="0">
                          <a:effectLst/>
                          <a:latin typeface="Arial"/>
                          <a:ea typeface="Arial"/>
                        </a:rPr>
                        <a:t>Darstellendes Spiel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30">
                <a:tc>
                  <a:txBody>
                    <a:bodyPr/>
                    <a:lstStyle/>
                    <a:p>
                      <a:pPr marL="63500" algn="ctr">
                        <a:lnSpc>
                          <a:spcPts val="153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Arial"/>
                        </a:rPr>
                        <a:t>AF II</a:t>
                      </a:r>
                      <a:endParaRPr lang="de-DE" sz="1800" dirty="0">
                        <a:effectLst/>
                        <a:latin typeface="Arial"/>
                        <a:ea typeface="Arial"/>
                      </a:endParaRPr>
                    </a:p>
                    <a:p>
                      <a:pPr marL="63500" algn="ctr">
                        <a:lnSpc>
                          <a:spcPts val="171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/>
                          <a:ea typeface="Arial"/>
                        </a:rPr>
                        <a:t>gesellschaftswissenschaftlich</a:t>
                      </a:r>
                      <a:endParaRPr lang="de-DE" sz="18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spcBef>
                          <a:spcPts val="790"/>
                        </a:spcBef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  <a:latin typeface="Arial"/>
                          <a:ea typeface="Arial"/>
                        </a:rPr>
                        <a:t>Geschichte, </a:t>
                      </a:r>
                      <a:r>
                        <a:rPr lang="de-DE" sz="1800" dirty="0">
                          <a:effectLst/>
                          <a:latin typeface="Arial"/>
                          <a:ea typeface="Arial"/>
                        </a:rPr>
                        <a:t>Geografie, Politische Bildung, </a:t>
                      </a:r>
                      <a:r>
                        <a:rPr lang="de-DE" sz="1800" i="1" dirty="0">
                          <a:effectLst/>
                          <a:latin typeface="Arial"/>
                          <a:ea typeface="Arial"/>
                        </a:rPr>
                        <a:t>Wirtschaft , Psychologie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409">
                <a:tc rowSpan="2">
                  <a:txBody>
                    <a:bodyPr/>
                    <a:lstStyle/>
                    <a:p>
                      <a:pPr marL="63500" algn="ctr">
                        <a:lnSpc>
                          <a:spcPts val="167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  <a:latin typeface="Arial"/>
                          <a:ea typeface="Arial"/>
                        </a:rPr>
                        <a:t>AF III</a:t>
                      </a:r>
                      <a:endParaRPr lang="de-DE" sz="1800" dirty="0">
                        <a:effectLst/>
                        <a:latin typeface="Arial"/>
                        <a:ea typeface="Arial"/>
                      </a:endParaRPr>
                    </a:p>
                    <a:p>
                      <a:pPr marL="63500" marR="567690" algn="ctr">
                        <a:lnSpc>
                          <a:spcPct val="86000"/>
                        </a:lnSpc>
                        <a:spcBef>
                          <a:spcPts val="550"/>
                        </a:spcBef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Arial"/>
                          <a:ea typeface="Arial"/>
                        </a:rPr>
                        <a:t>mathematisch-naturwissenschaftlich-technisch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Arial"/>
                        </a:rPr>
                        <a:t>Mathematik</a:t>
                      </a:r>
                      <a:endParaRPr lang="de-DE" sz="18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96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215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  <a:latin typeface="Arial"/>
                          <a:ea typeface="Arial"/>
                        </a:rPr>
                        <a:t>Naturwissenschaft:</a:t>
                      </a:r>
                      <a:r>
                        <a:rPr lang="de-DE" sz="1800" dirty="0">
                          <a:effectLst/>
                          <a:latin typeface="Arial"/>
                          <a:ea typeface="Arial"/>
                        </a:rPr>
                        <a:t> Biologie, Chemie, Physik </a:t>
                      </a:r>
                    </a:p>
                    <a:p>
                      <a:pPr marL="69215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de-DE" sz="1800" b="0" dirty="0">
                          <a:effectLst/>
                          <a:latin typeface="Arial"/>
                          <a:ea typeface="Arial"/>
                        </a:rPr>
                        <a:t>Technische Fächer: </a:t>
                      </a:r>
                      <a:r>
                        <a:rPr lang="de-DE" sz="1800" dirty="0">
                          <a:effectLst/>
                          <a:latin typeface="Arial"/>
                          <a:ea typeface="Arial"/>
                        </a:rPr>
                        <a:t>Informatik, </a:t>
                      </a:r>
                      <a:r>
                        <a:rPr lang="de-DE" sz="1800" i="1" dirty="0">
                          <a:effectLst/>
                          <a:latin typeface="Arial"/>
                          <a:ea typeface="Arial"/>
                        </a:rPr>
                        <a:t>Technik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3409">
                <a:tc>
                  <a:txBody>
                    <a:bodyPr/>
                    <a:lstStyle/>
                    <a:p>
                      <a:pPr marL="63500" algn="ctr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Arial"/>
                        </a:rPr>
                        <a:t>ohne AF</a:t>
                      </a:r>
                      <a:endParaRPr lang="de-DE" sz="18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effectLst/>
                          <a:latin typeface="Arial"/>
                          <a:ea typeface="Arial"/>
                        </a:rPr>
                        <a:t>Sport</a:t>
                      </a:r>
                      <a:endParaRPr lang="de-DE" sz="1800" i="1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3409">
                <a:tc>
                  <a:txBody>
                    <a:bodyPr/>
                    <a:lstStyle/>
                    <a:p>
                      <a:pPr marL="63500" algn="ctr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Arial"/>
                        </a:rPr>
                        <a:t>ohne AF</a:t>
                      </a:r>
                      <a:endParaRPr lang="de-DE" sz="18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effectLst/>
                          <a:latin typeface="Arial"/>
                          <a:ea typeface="Arial"/>
                        </a:rPr>
                        <a:t>Seminarkurs</a:t>
                      </a:r>
                      <a:endParaRPr lang="de-DE" sz="1800" i="1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409">
                <a:tc>
                  <a:txBody>
                    <a:bodyPr/>
                    <a:lstStyle/>
                    <a:p>
                      <a:pPr marL="63500" algn="ctr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Arial"/>
                        </a:rPr>
                        <a:t>zusätzliches Fach</a:t>
                      </a:r>
                      <a:endParaRPr lang="de-DE" sz="18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spcBef>
                          <a:spcPts val="31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Arial"/>
                          <a:ea typeface="Arial"/>
                        </a:rPr>
                        <a:t>Medien und Kommunikation …</a:t>
                      </a:r>
                      <a:endParaRPr lang="de-DE" sz="1800" i="1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03265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5455" y="-387424"/>
            <a:ext cx="8761041" cy="2376264"/>
          </a:xfrm>
        </p:spPr>
        <p:txBody>
          <a:bodyPr>
            <a:noAutofit/>
          </a:bodyPr>
          <a:lstStyle/>
          <a:p>
            <a:r>
              <a:rPr lang="de-DE" sz="2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Ausblick SEK II – Qualifikationsphase (11./12.)          Der Seminarkurs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5455" y="1772816"/>
            <a:ext cx="8291264" cy="4320480"/>
          </a:xfrm>
        </p:spPr>
        <p:txBody>
          <a:bodyPr>
            <a:normAutofit/>
          </a:bodyPr>
          <a:lstStyle/>
          <a:p>
            <a:r>
              <a:rPr lang="de-DE" dirty="0"/>
              <a:t>dient der fachlichen, fächerübergreifenden oder fächerverbindenden Vertiefung in einem oder mehreren Unterrichtsfächern</a:t>
            </a:r>
          </a:p>
          <a:p>
            <a:endParaRPr lang="de-DE" dirty="0"/>
          </a:p>
          <a:p>
            <a:r>
              <a:rPr lang="de-DE" dirty="0"/>
              <a:t>Ausprägung „Wissenschaftspropädeutik“ oder „Studien- und Berufsorientierung“</a:t>
            </a:r>
          </a:p>
          <a:p>
            <a:endParaRPr lang="de-DE" dirty="0"/>
          </a:p>
          <a:p>
            <a:r>
              <a:rPr lang="de-DE" dirty="0"/>
              <a:t>wird einem bestimmten Fach zugeordnet</a:t>
            </a:r>
          </a:p>
          <a:p>
            <a:endParaRPr lang="de-DE" dirty="0"/>
          </a:p>
          <a:p>
            <a:r>
              <a:rPr lang="de-DE" dirty="0"/>
              <a:t>Anwahl durch Schüler unabhängig von der Kursbelegung</a:t>
            </a:r>
          </a:p>
        </p:txBody>
      </p:sp>
    </p:spTree>
    <p:extLst>
      <p:ext uri="{BB962C8B-B14F-4D97-AF65-F5344CB8AC3E}">
        <p14:creationId xmlns:p14="http://schemas.microsoft.com/office/powerpoint/2010/main" val="13123643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164" y="182880"/>
            <a:ext cx="9070836" cy="1111664"/>
          </a:xfrm>
        </p:spPr>
        <p:txBody>
          <a:bodyPr>
            <a:normAutofit/>
          </a:bodyPr>
          <a:lstStyle/>
          <a:p>
            <a:r>
              <a:rPr lang="de-DE" sz="2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Belegverpflichtung nach GOSTV §1, §8, §9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8B155FC-C23A-49AB-B9A8-CFAE83656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70" y="1294544"/>
            <a:ext cx="9312358" cy="566284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r>
              <a:rPr lang="de-DE" dirty="0"/>
              <a:t>• als Kurse kommen nur die in der 10. Klasse belegten Fächer in Frage</a:t>
            </a:r>
          </a:p>
          <a:p>
            <a:pPr marL="0" indent="0">
              <a:buNone/>
            </a:pPr>
            <a:r>
              <a:rPr lang="de-DE" dirty="0"/>
              <a:t>• unter den Leistungs- und Grundkursen sind pflichtig zu belegen:</a:t>
            </a:r>
          </a:p>
          <a:p>
            <a:pPr marL="0" indent="0">
              <a:buNone/>
            </a:pPr>
            <a:r>
              <a:rPr lang="de-DE" dirty="0"/>
              <a:t>    - DE</a:t>
            </a:r>
          </a:p>
          <a:p>
            <a:pPr marL="0" indent="0">
              <a:buNone/>
            </a:pPr>
            <a:r>
              <a:rPr lang="de-DE" dirty="0"/>
              <a:t>    - KU oder MU oder DS</a:t>
            </a:r>
          </a:p>
          <a:p>
            <a:pPr marL="0" indent="0">
              <a:buNone/>
            </a:pPr>
            <a:r>
              <a:rPr lang="de-DE" dirty="0"/>
              <a:t>    - EN oder SN oder FR oder LA (nur GK)</a:t>
            </a:r>
          </a:p>
          <a:p>
            <a:pPr marL="0" indent="0">
              <a:buNone/>
            </a:pPr>
            <a:r>
              <a:rPr lang="de-DE" dirty="0"/>
              <a:t>    - GE</a:t>
            </a:r>
          </a:p>
          <a:p>
            <a:pPr marL="0" indent="0">
              <a:buNone/>
            </a:pPr>
            <a:r>
              <a:rPr lang="de-DE" dirty="0"/>
              <a:t>    - MA</a:t>
            </a:r>
          </a:p>
          <a:p>
            <a:pPr marL="0" indent="0">
              <a:buNone/>
            </a:pPr>
            <a:r>
              <a:rPr lang="de-DE" dirty="0"/>
              <a:t>    - BI oder PH oder CH</a:t>
            </a:r>
          </a:p>
          <a:p>
            <a:pPr marL="0" indent="0">
              <a:buNone/>
            </a:pPr>
            <a:r>
              <a:rPr lang="de-DE" dirty="0"/>
              <a:t>• einer der Leistungskurse muss MA, DE oder eine FFS (EN, FR, SN) sein</a:t>
            </a:r>
          </a:p>
          <a:p>
            <a:pPr marL="0" indent="0">
              <a:buNone/>
            </a:pPr>
            <a:r>
              <a:rPr lang="de-DE" dirty="0"/>
              <a:t>• Stundenumfänge der zu belegenden Fächer:</a:t>
            </a:r>
          </a:p>
          <a:p>
            <a:pPr marL="0" indent="0">
              <a:buNone/>
            </a:pPr>
            <a:r>
              <a:rPr lang="de-DE" dirty="0"/>
              <a:t>    - im Leistungskurs: 5h</a:t>
            </a:r>
          </a:p>
          <a:p>
            <a:pPr marL="0" indent="0">
              <a:buNone/>
            </a:pPr>
            <a:r>
              <a:rPr lang="de-DE" dirty="0"/>
              <a:t>    - im Grundkurs: 3h, außer MA 4h</a:t>
            </a:r>
          </a:p>
          <a:p>
            <a:pPr marL="0" indent="0">
              <a:buNone/>
            </a:pPr>
            <a:r>
              <a:rPr lang="de-DE" dirty="0"/>
              <a:t>• Bedingungen für die Abwahl der 2. Fremdsprache:</a:t>
            </a:r>
          </a:p>
          <a:p>
            <a:pPr marL="0" indent="0">
              <a:buNone/>
            </a:pPr>
            <a:r>
              <a:rPr lang="de-DE" dirty="0"/>
              <a:t>    - eine der beiden Fremdsprachen vor Eintritt in die gymnasiale Oberstufe sechs </a:t>
            </a:r>
          </a:p>
          <a:p>
            <a:pPr marL="0" indent="0">
              <a:buNone/>
            </a:pPr>
            <a:r>
              <a:rPr lang="de-DE" dirty="0"/>
              <a:t>      Jahre aufsteigend belegt (Klasse 5-10)</a:t>
            </a:r>
          </a:p>
          <a:p>
            <a:pPr marL="0" indent="0">
              <a:buNone/>
            </a:pPr>
            <a:r>
              <a:rPr lang="de-DE" dirty="0"/>
              <a:t>    - eine weitere Fremdsprache mindestens vier Jahre aufsteigend belegt (Klasse 7-10)</a:t>
            </a:r>
          </a:p>
          <a:p>
            <a:pPr marL="0" indent="0">
              <a:buNone/>
            </a:pPr>
            <a:r>
              <a:rPr lang="de-DE" dirty="0"/>
              <a:t>• Latein kann als zweite Fremdsprache bis zum Ende der Qualifikationsphase </a:t>
            </a:r>
          </a:p>
          <a:p>
            <a:pPr marL="0" indent="0">
              <a:buNone/>
            </a:pPr>
            <a:r>
              <a:rPr lang="de-DE" dirty="0"/>
              <a:t>    belegt werden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3304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Allgemeines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772816"/>
            <a:ext cx="9036496" cy="4525963"/>
          </a:xfrm>
        </p:spPr>
        <p:txBody>
          <a:bodyPr>
            <a:noAutofit/>
          </a:bodyPr>
          <a:lstStyle/>
          <a:p>
            <a:r>
              <a:rPr lang="de-DE" dirty="0"/>
              <a:t>2. Halbjahr Klasse 10 an Gymnasien = Einführungsphase in die Qualifikationsphase = Vorbereitung für die Jahrgänge 11 und 12</a:t>
            </a:r>
          </a:p>
          <a:p>
            <a:endParaRPr lang="de-DE" dirty="0"/>
          </a:p>
          <a:p>
            <a:r>
              <a:rPr lang="de-DE" dirty="0"/>
              <a:t>Alle Fächer, die in der Sekundarstufe II (SEK II) belegt werden sollen, </a:t>
            </a:r>
            <a:r>
              <a:rPr lang="de-DE" dirty="0">
                <a:solidFill>
                  <a:srgbClr val="FF0000"/>
                </a:solidFill>
              </a:rPr>
              <a:t>müssen</a:t>
            </a:r>
            <a:r>
              <a:rPr lang="de-DE" dirty="0"/>
              <a:t> zuvor in Klasse 10 mindestens </a:t>
            </a:r>
            <a:r>
              <a:rPr lang="de-DE" dirty="0">
                <a:solidFill>
                  <a:srgbClr val="FF0000"/>
                </a:solidFill>
              </a:rPr>
              <a:t>zweistündig</a:t>
            </a:r>
            <a:r>
              <a:rPr lang="de-DE" b="1" dirty="0">
                <a:solidFill>
                  <a:srgbClr val="FF0000"/>
                </a:solidFill>
              </a:rPr>
              <a:t> </a:t>
            </a:r>
            <a:r>
              <a:rPr lang="de-DE" dirty="0"/>
              <a:t>belegt sein.</a:t>
            </a:r>
          </a:p>
          <a:p>
            <a:endParaRPr lang="de-DE" dirty="0"/>
          </a:p>
          <a:p>
            <a:r>
              <a:rPr lang="de-DE" dirty="0"/>
              <a:t>Die Schüler wählen im 1. Halbjahr der Klasse 10 ihre Kursbelegung für die Qualifikationsphase.</a:t>
            </a:r>
          </a:p>
        </p:txBody>
      </p:sp>
    </p:spTree>
    <p:extLst>
      <p:ext uri="{BB962C8B-B14F-4D97-AF65-F5344CB8AC3E}">
        <p14:creationId xmlns:p14="http://schemas.microsoft.com/office/powerpoint/2010/main" val="34018416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4B2B36-5067-4293-9A9B-69CCA3B19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Belegverpflichtung</a:t>
            </a:r>
            <a:endParaRPr lang="de-DE" sz="28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D4D10800-3F1D-4037-8F22-9C0B316463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071890"/>
            <a:ext cx="8229600" cy="3582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9181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Eckpunkte Fremdsprachenbelegung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00808"/>
            <a:ext cx="8435280" cy="5040560"/>
          </a:xfrm>
        </p:spPr>
        <p:txBody>
          <a:bodyPr>
            <a:normAutofit/>
          </a:bodyPr>
          <a:lstStyle/>
          <a:p>
            <a:r>
              <a:rPr lang="de-DE" dirty="0"/>
              <a:t>In der GOST sind grundsätzlich 2 FS zu belegen.</a:t>
            </a:r>
          </a:p>
          <a:p>
            <a:endParaRPr lang="de-DE" dirty="0"/>
          </a:p>
          <a:p>
            <a:r>
              <a:rPr lang="de-DE" dirty="0"/>
              <a:t>Die Belegung einer zweiten Fremdsprache kann je nach gewähltem  Schwerpunkt entfallen, wenn vor Eintritt in die GOST eine FS mindestens 6 Jahre (in der Regel Englisch) und eine zweite  mindestens 4 Jahre aufsteigend gelernt worden ist (betrifft alle FS).</a:t>
            </a:r>
          </a:p>
          <a:p>
            <a:endParaRPr lang="de-DE" dirty="0"/>
          </a:p>
          <a:p>
            <a:r>
              <a:rPr lang="de-DE" dirty="0"/>
              <a:t>im Leistungskurs	5 Wochenstunden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im Grundkurs	3 Wochenstunden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59044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Eckpunkte - Wahl der Abiturfächer §10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179512" y="1961456"/>
            <a:ext cx="8964488" cy="4896544"/>
          </a:xfrm>
        </p:spPr>
        <p:txBody>
          <a:bodyPr>
            <a:normAutofit/>
          </a:bodyPr>
          <a:lstStyle/>
          <a:p>
            <a:r>
              <a:rPr lang="de-DE" dirty="0"/>
              <a:t>drei schriftliche Abiturprüfungen: Die beiden Leistungskursfächer und ein Grundkursfach nach Wahl der Schülerin oder des Schülers</a:t>
            </a:r>
          </a:p>
          <a:p>
            <a:r>
              <a:rPr lang="de-DE" dirty="0"/>
              <a:t>eine mündliche Abiturprüfung nach Wahl der Schülerin oder des Schülers aus den seit der Einführungsphase belegten Grundkursfächern (außer DS)</a:t>
            </a:r>
          </a:p>
          <a:p>
            <a:r>
              <a:rPr lang="de-DE" dirty="0"/>
              <a:t>2 aus 3 – Regel: Unter den vier Prüfungsfächern müssen sich zwei der drei Fächer Deutsch, Mathematik oder fortgeführte Fremdsprache befinden.</a:t>
            </a:r>
          </a:p>
          <a:p>
            <a:r>
              <a:rPr lang="de-DE" dirty="0"/>
              <a:t>AF – Regel: Aus jedem Aufgabenfeld muss ein Fach als Prüfungsfach gewählt werden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92082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182880"/>
            <a:ext cx="8507288" cy="1111664"/>
          </a:xfrm>
        </p:spPr>
        <p:txBody>
          <a:bodyPr>
            <a:normAutofit/>
          </a:bodyPr>
          <a:lstStyle/>
          <a:p>
            <a:r>
              <a:rPr lang="de-DE" sz="2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zeitlicher Ablauf Kursanwahl Klasse 10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04864"/>
            <a:ext cx="8686800" cy="3921299"/>
          </a:xfrm>
        </p:spPr>
        <p:txBody>
          <a:bodyPr/>
          <a:lstStyle/>
          <a:p>
            <a:r>
              <a:rPr lang="de-DE" dirty="0"/>
              <a:t>Abgabetermin Kursanwahlzettel/Wahl der Leistungskurse: </a:t>
            </a:r>
          </a:p>
          <a:p>
            <a:pPr marL="457200" lvl="1" indent="0">
              <a:buNone/>
            </a:pPr>
            <a:endParaRPr lang="de-DE" dirty="0"/>
          </a:p>
          <a:p>
            <a:pPr marL="457200" lvl="1" indent="0">
              <a:buNone/>
            </a:pPr>
            <a:r>
              <a:rPr lang="de-DE" sz="4400" dirty="0">
                <a:solidFill>
                  <a:srgbClr val="FF0000"/>
                </a:solidFill>
              </a:rPr>
              <a:t>24. Februar 2023 </a:t>
            </a:r>
            <a:r>
              <a:rPr lang="de-DE" dirty="0">
                <a:solidFill>
                  <a:schemeClr val="tx1"/>
                </a:solidFill>
              </a:rPr>
              <a:t>(Klassenleiter)</a:t>
            </a:r>
          </a:p>
          <a:p>
            <a:pPr marL="0" indent="0">
              <a:buNone/>
            </a:pPr>
            <a:r>
              <a:rPr lang="de-DE" dirty="0">
                <a:solidFill>
                  <a:schemeClr val="tx1"/>
                </a:solidFill>
              </a:rPr>
              <a:t> </a:t>
            </a:r>
          </a:p>
          <a:p>
            <a:r>
              <a:rPr lang="de-DE" dirty="0">
                <a:solidFill>
                  <a:schemeClr val="tx1"/>
                </a:solidFill>
              </a:rPr>
              <a:t>bis  Juni 2023 Zusammenstellung der Kurse/Blockung</a:t>
            </a:r>
          </a:p>
          <a:p>
            <a:r>
              <a:rPr lang="de-DE" dirty="0">
                <a:solidFill>
                  <a:schemeClr val="tx1"/>
                </a:solidFill>
              </a:rPr>
              <a:t>bis Mitte Juni 2023 Überprüfung der Kursanwahlen und Bekanntgabe der Kursbelegung für jeden Schüler</a:t>
            </a:r>
            <a:endParaRPr lang="de-DE" dirty="0">
              <a:solidFill>
                <a:srgbClr val="FF0000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6906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Beratungsmöglichkeiten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r>
              <a:rPr lang="de-DE" sz="3600" dirty="0"/>
              <a:t> </a:t>
            </a:r>
            <a:r>
              <a:rPr lang="de-DE" sz="3600" dirty="0">
                <a:hlinkClick r:id="rId2"/>
              </a:rPr>
              <a:t>lutz.grey@lk.brandenburg.de</a:t>
            </a:r>
            <a:endParaRPr lang="de-DE" sz="3600" dirty="0"/>
          </a:p>
          <a:p>
            <a:endParaRPr lang="de-DE" sz="3600" dirty="0"/>
          </a:p>
          <a:p>
            <a:r>
              <a:rPr lang="de-DE" sz="3600" dirty="0"/>
              <a:t> 0331/2897914</a:t>
            </a:r>
          </a:p>
          <a:p>
            <a:endParaRPr lang="de-DE" sz="3600" dirty="0"/>
          </a:p>
          <a:p>
            <a:r>
              <a:rPr lang="de-DE" sz="3600" dirty="0"/>
              <a:t> individuelle Beratung (Büro R 01-15)</a:t>
            </a:r>
          </a:p>
          <a:p>
            <a:pPr marL="0" indent="0">
              <a:buNone/>
            </a:pP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21419502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Danke für Ihre Aufmerksamkeit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1136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Was ist neu?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sz="half" idx="1"/>
          </p:nvPr>
        </p:nvSpPr>
        <p:spPr>
          <a:xfrm>
            <a:off x="457200" y="2636912"/>
            <a:ext cx="4038600" cy="144015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de-DE" sz="3600" dirty="0"/>
              <a:t>Fächer im Klassenverband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4644008" y="2585999"/>
            <a:ext cx="4038600" cy="141906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de-DE" sz="3600" dirty="0"/>
              <a:t>Fächer im Kurssystem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1769271" y="1484784"/>
            <a:ext cx="561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/>
              <a:t>Unterricht in Klasse 10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4644008" y="4077072"/>
            <a:ext cx="4104456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000" dirty="0"/>
              <a:t>dazu neue Angebote:</a:t>
            </a:r>
          </a:p>
          <a:p>
            <a:r>
              <a:rPr lang="de-DE" sz="2000" b="1" dirty="0"/>
              <a:t>Darstellendes Spiel (DS)</a:t>
            </a:r>
          </a:p>
          <a:p>
            <a:r>
              <a:rPr lang="de-DE" sz="2000" b="1" dirty="0"/>
              <a:t>Wirtschaftswissenschaften (WI)</a:t>
            </a:r>
          </a:p>
          <a:p>
            <a:r>
              <a:rPr lang="de-DE" sz="2000" b="1" dirty="0"/>
              <a:t>Medien und Kommunikation (ME) Technik (TE)</a:t>
            </a:r>
          </a:p>
          <a:p>
            <a:r>
              <a:rPr lang="de-DE" sz="2000" b="1" dirty="0"/>
              <a:t>Psychologie (PS)</a:t>
            </a:r>
          </a:p>
        </p:txBody>
      </p:sp>
      <p:sp>
        <p:nvSpPr>
          <p:cNvPr id="14" name="Pfeil nach unten 13"/>
          <p:cNvSpPr/>
          <p:nvPr/>
        </p:nvSpPr>
        <p:spPr>
          <a:xfrm>
            <a:off x="2555776" y="2192670"/>
            <a:ext cx="45719" cy="3722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Pfeil nach unten 14"/>
          <p:cNvSpPr/>
          <p:nvPr/>
        </p:nvSpPr>
        <p:spPr>
          <a:xfrm>
            <a:off x="6516216" y="2192670"/>
            <a:ext cx="72008" cy="3722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Pfeil nach unten 15"/>
          <p:cNvSpPr/>
          <p:nvPr/>
        </p:nvSpPr>
        <p:spPr>
          <a:xfrm>
            <a:off x="6588224" y="3861048"/>
            <a:ext cx="45719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539552" y="6237312"/>
            <a:ext cx="5040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Mindeststundenzahl:  35 Wochenstunden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724128" y="364502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z.B. EK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691680" y="370774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z.B. DE</a:t>
            </a:r>
          </a:p>
        </p:txBody>
      </p:sp>
    </p:spTree>
    <p:extLst>
      <p:ext uri="{BB962C8B-B14F-4D97-AF65-F5344CB8AC3E}">
        <p14:creationId xmlns:p14="http://schemas.microsoft.com/office/powerpoint/2010/main" val="3810778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9930CA-D9FE-484B-B79D-8A13B6997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38742" y="188640"/>
            <a:ext cx="9577064" cy="1111664"/>
          </a:xfrm>
        </p:spPr>
        <p:txBody>
          <a:bodyPr>
            <a:noAutofit/>
          </a:bodyPr>
          <a:lstStyle/>
          <a:p>
            <a:r>
              <a:rPr lang="de-DE" sz="4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Internetpfad zu den neuen Fächern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7CDB7D7-5F5D-40FD-9790-9F1595CB6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04864"/>
            <a:ext cx="9361040" cy="4309939"/>
          </a:xfrm>
        </p:spPr>
        <p:txBody>
          <a:bodyPr>
            <a:normAutofit/>
          </a:bodyPr>
          <a:lstStyle/>
          <a:p>
            <a:r>
              <a:rPr lang="de-DE" sz="3200" dirty="0"/>
              <a:t>Homepage =&gt; Unterricht =&gt; Sek I =&gt; Ab Klasse 10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3200" dirty="0"/>
              <a:t>Wirtschaftswissenschaft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3200" dirty="0"/>
              <a:t>Darstellendes Spiel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3200" dirty="0"/>
              <a:t>Technik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3200" dirty="0"/>
              <a:t>Medien und Kommunikation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3200" dirty="0"/>
              <a:t>Psychologie</a:t>
            </a:r>
          </a:p>
        </p:txBody>
      </p:sp>
    </p:spTree>
    <p:extLst>
      <p:ext uri="{BB962C8B-B14F-4D97-AF65-F5344CB8AC3E}">
        <p14:creationId xmlns:p14="http://schemas.microsoft.com/office/powerpoint/2010/main" val="4015381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324544" y="260647"/>
            <a:ext cx="9793088" cy="978477"/>
          </a:xfrm>
        </p:spPr>
        <p:txBody>
          <a:bodyPr>
            <a:noAutofit/>
          </a:bodyPr>
          <a:lstStyle/>
          <a:p>
            <a:r>
              <a:rPr lang="de-DE" sz="4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Übersicht: Fächer im Klassenverband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5137671"/>
              </p:ext>
            </p:extLst>
          </p:nvPr>
        </p:nvGraphicFramePr>
        <p:xfrm>
          <a:off x="179512" y="1628800"/>
          <a:ext cx="8856984" cy="5040559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002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5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8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1129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Aufgabenfeld (AF)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Fach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aseline="0" dirty="0"/>
                        <a:t>Stunden/Woche</a:t>
                      </a:r>
                      <a:endParaRPr lang="de-DE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Bemerkungen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289">
                <a:tc rowSpan="3"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AF I</a:t>
                      </a:r>
                    </a:p>
                    <a:p>
                      <a:pPr algn="ctr"/>
                      <a:r>
                        <a:rPr lang="de-DE" sz="1400" b="0" dirty="0"/>
                        <a:t>sprachlich-literarisch-künstlerisch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DE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4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289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EN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3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289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FR/SN*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3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000" baseline="0" dirty="0"/>
                        <a:t>  </a:t>
                      </a:r>
                      <a:r>
                        <a:rPr lang="de-DE" sz="2000" dirty="0"/>
                        <a:t>+1 (10a)*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5829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AF II</a:t>
                      </a:r>
                    </a:p>
                    <a:p>
                      <a:pPr algn="ctr"/>
                      <a:r>
                        <a:rPr lang="de-DE" sz="1400" b="0" dirty="0"/>
                        <a:t>gesellschaftswissenschaftlich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GE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2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000" dirty="0"/>
                        <a:t>  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289">
                <a:tc rowSpan="4"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AF III</a:t>
                      </a:r>
                    </a:p>
                    <a:p>
                      <a:pPr algn="ctr"/>
                      <a:r>
                        <a:rPr lang="de-DE" sz="1400" dirty="0"/>
                        <a:t>mathematisch-naturwissenschaftlich-technisch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MA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4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289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BI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2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9289">
                <a:tc vMerge="1">
                  <a:txBody>
                    <a:bodyPr/>
                    <a:lstStyle/>
                    <a:p>
                      <a:pPr algn="ctr"/>
                      <a:endParaRPr lang="de-DE" sz="14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CH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2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9289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PH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2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9289">
                <a:tc>
                  <a:txBody>
                    <a:bodyPr/>
                    <a:lstStyle/>
                    <a:p>
                      <a:pPr algn="ctr"/>
                      <a:r>
                        <a:rPr lang="de-DE" sz="2000" b="0" dirty="0"/>
                        <a:t>ohne AF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/>
                        <a:t>Sport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/>
                        <a:t>3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9289"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/>
                        <a:t>insgesamt: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de-DE" sz="2000" b="1" dirty="0"/>
                        <a:t>                                   25/26*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2000" b="1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20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639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82880"/>
            <a:ext cx="9108504" cy="1111664"/>
          </a:xfrm>
        </p:spPr>
        <p:txBody>
          <a:bodyPr>
            <a:normAutofit/>
          </a:bodyPr>
          <a:lstStyle/>
          <a:p>
            <a:r>
              <a:rPr lang="de-DE" sz="4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Übersicht: Kurse - </a:t>
            </a:r>
            <a:r>
              <a:rPr lang="de-DE" sz="4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wahlpflichtig</a:t>
            </a:r>
            <a:endParaRPr lang="de-DE" sz="40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2913141"/>
              </p:ext>
            </p:extLst>
          </p:nvPr>
        </p:nvGraphicFramePr>
        <p:xfrm>
          <a:off x="179512" y="2060848"/>
          <a:ext cx="8784975" cy="396044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928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8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8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4758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Aufgabenfeld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Fach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aseline="0" dirty="0"/>
                        <a:t>Stunden/Woche</a:t>
                      </a:r>
                      <a:endParaRPr lang="de-DE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947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/>
                        <a:t>AF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>
                          <a:solidFill>
                            <a:srgbClr val="FF0000"/>
                          </a:solidFill>
                        </a:rPr>
                        <a:t>MU</a:t>
                      </a:r>
                      <a:r>
                        <a:rPr lang="de-DE" sz="2400" baseline="0" dirty="0"/>
                        <a:t> oder </a:t>
                      </a:r>
                      <a:r>
                        <a:rPr lang="de-DE" sz="2400" b="1" baseline="0" dirty="0">
                          <a:solidFill>
                            <a:srgbClr val="FF0000"/>
                          </a:solidFill>
                        </a:rPr>
                        <a:t>KU  </a:t>
                      </a:r>
                      <a:endParaRPr lang="de-DE" sz="2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3032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/>
                        <a:t>AF II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>
                          <a:solidFill>
                            <a:srgbClr val="FF0000"/>
                          </a:solidFill>
                        </a:rPr>
                        <a:t>PB</a:t>
                      </a:r>
                      <a:r>
                        <a:rPr lang="de-DE" sz="24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de-DE" sz="2400" dirty="0"/>
                        <a:t>oder </a:t>
                      </a:r>
                      <a:r>
                        <a:rPr lang="de-DE" sz="2400" b="1" dirty="0">
                          <a:solidFill>
                            <a:srgbClr val="FF0000"/>
                          </a:solidFill>
                        </a:rPr>
                        <a:t>WI</a:t>
                      </a:r>
                      <a:r>
                        <a:rPr lang="de-DE" sz="2400" b="1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de-DE" sz="2400" dirty="0"/>
                        <a:t>oder </a:t>
                      </a:r>
                      <a:r>
                        <a:rPr lang="de-DE" sz="2400" b="1" dirty="0">
                          <a:solidFill>
                            <a:srgbClr val="FF0000"/>
                          </a:solidFill>
                        </a:rPr>
                        <a:t>EK</a:t>
                      </a:r>
                    </a:p>
                    <a:p>
                      <a:pPr algn="ctr"/>
                      <a:r>
                        <a:rPr lang="de-DE" sz="2400" dirty="0">
                          <a:solidFill>
                            <a:schemeClr val="tx1"/>
                          </a:solidFill>
                        </a:rPr>
                        <a:t>oder </a:t>
                      </a:r>
                      <a:r>
                        <a:rPr lang="de-DE" sz="2400" b="1" dirty="0">
                          <a:solidFill>
                            <a:srgbClr val="FF0000"/>
                          </a:solidFill>
                        </a:rPr>
                        <a:t>PS</a:t>
                      </a:r>
                      <a:endParaRPr lang="de-DE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4758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/>
                        <a:t>AF III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keine wahlpflichtige Belegung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--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947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/>
                        <a:t>insgesamt: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                                      </a:t>
                      </a:r>
                      <a:r>
                        <a:rPr lang="de-DE" sz="2400" b="1" dirty="0"/>
                        <a:t>4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de-DE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8141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07504" y="182880"/>
            <a:ext cx="8579296" cy="1111664"/>
          </a:xfrm>
        </p:spPr>
        <p:txBody>
          <a:bodyPr>
            <a:noAutofit/>
          </a:bodyPr>
          <a:lstStyle/>
          <a:p>
            <a:r>
              <a:rPr lang="de-DE" sz="4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Übersicht: Kurse - </a:t>
            </a:r>
            <a:r>
              <a:rPr lang="de-DE" sz="4000" b="1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frei wählbar</a:t>
            </a:r>
            <a:endParaRPr lang="de-DE" sz="40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990992"/>
              </p:ext>
            </p:extLst>
          </p:nvPr>
        </p:nvGraphicFramePr>
        <p:xfrm>
          <a:off x="179513" y="1700809"/>
          <a:ext cx="8784975" cy="4124797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672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97388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Aufgabenfeld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Fach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Stunden/Woche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AF I</a:t>
                      </a:r>
                    </a:p>
                    <a:p>
                      <a:pPr algn="ctr"/>
                      <a:r>
                        <a:rPr lang="de-DE" sz="1800" dirty="0"/>
                        <a:t>sprachlich-literarisch-künstlerisch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400" baseline="0" dirty="0">
                          <a:solidFill>
                            <a:srgbClr val="00B050"/>
                          </a:solidFill>
                        </a:rPr>
                        <a:t>DS, MU, KU, </a:t>
                      </a:r>
                      <a:r>
                        <a:rPr lang="de-DE" sz="2400" dirty="0">
                          <a:solidFill>
                            <a:srgbClr val="00B050"/>
                          </a:solidFill>
                        </a:rPr>
                        <a:t>LA*</a:t>
                      </a:r>
                      <a:r>
                        <a:rPr lang="de-DE" sz="2400" dirty="0"/>
                        <a:t> </a:t>
                      </a:r>
                      <a:endParaRPr lang="de-DE" sz="24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2/4*</a:t>
                      </a:r>
                      <a:r>
                        <a:rPr lang="de-DE" sz="2400" baseline="0" dirty="0"/>
                        <a:t> (Latein)</a:t>
                      </a:r>
                      <a:endParaRPr lang="de-DE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AF II</a:t>
                      </a:r>
                    </a:p>
                    <a:p>
                      <a:pPr algn="ctr"/>
                      <a:r>
                        <a:rPr lang="de-DE" sz="1800" dirty="0"/>
                        <a:t>gesellschaftswissenschaftlich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solidFill>
                            <a:srgbClr val="00B050"/>
                          </a:solidFill>
                        </a:rPr>
                        <a:t>WI,</a:t>
                      </a:r>
                      <a:r>
                        <a:rPr lang="de-DE" sz="2400" baseline="0" dirty="0">
                          <a:solidFill>
                            <a:srgbClr val="00B050"/>
                          </a:solidFill>
                        </a:rPr>
                        <a:t> EK, PB, 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AF III</a:t>
                      </a:r>
                    </a:p>
                    <a:p>
                      <a:pPr algn="ctr"/>
                      <a:r>
                        <a:rPr lang="de-DE" sz="1800" dirty="0"/>
                        <a:t>mathematisch-naturwissenschaftlich-technisch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solidFill>
                            <a:srgbClr val="00B050"/>
                          </a:solidFill>
                        </a:rPr>
                        <a:t>IF,</a:t>
                      </a:r>
                      <a:r>
                        <a:rPr lang="de-DE" sz="2400" dirty="0"/>
                        <a:t> </a:t>
                      </a:r>
                      <a:r>
                        <a:rPr lang="de-DE" sz="2400" dirty="0">
                          <a:solidFill>
                            <a:srgbClr val="00B050"/>
                          </a:solidFill>
                        </a:rPr>
                        <a:t>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089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zusätzliches Fach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solidFill>
                            <a:srgbClr val="00B050"/>
                          </a:solidFill>
                        </a:rPr>
                        <a:t>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179512" y="4725144"/>
            <a:ext cx="89644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2800" dirty="0">
              <a:solidFill>
                <a:srgbClr val="00B050"/>
              </a:solidFill>
            </a:endParaRPr>
          </a:p>
          <a:p>
            <a:pPr algn="ctr"/>
            <a:endParaRPr lang="de-DE" sz="2800" dirty="0">
              <a:solidFill>
                <a:srgbClr val="00B050"/>
              </a:solidFill>
            </a:endParaRPr>
          </a:p>
          <a:p>
            <a:pPr algn="ctr"/>
            <a:endParaRPr lang="de-DE" sz="2800" dirty="0">
              <a:solidFill>
                <a:srgbClr val="00B050"/>
              </a:solidFill>
            </a:endParaRPr>
          </a:p>
          <a:p>
            <a:pPr algn="ctr"/>
            <a:r>
              <a:rPr lang="de-DE" sz="2800" dirty="0">
                <a:solidFill>
                  <a:srgbClr val="00B050"/>
                </a:solidFill>
              </a:rPr>
              <a:t>Auffüllen der Kurse bis zur Pflichtstundenzahl von 35/36h</a:t>
            </a:r>
          </a:p>
        </p:txBody>
      </p:sp>
    </p:spTree>
    <p:extLst>
      <p:ext uri="{BB962C8B-B14F-4D97-AF65-F5344CB8AC3E}">
        <p14:creationId xmlns:p14="http://schemas.microsoft.com/office/powerpoint/2010/main" val="1272754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82880"/>
            <a:ext cx="9036496" cy="1111664"/>
          </a:xfrm>
        </p:spPr>
        <p:txBody>
          <a:bodyPr>
            <a:normAutofit/>
          </a:bodyPr>
          <a:lstStyle/>
          <a:p>
            <a:r>
              <a:rPr lang="de-DE" sz="4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Kursanwahl - Beispiel 1 (mit Latein)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962173"/>
              </p:ext>
            </p:extLst>
          </p:nvPr>
        </p:nvGraphicFramePr>
        <p:xfrm>
          <a:off x="205171" y="1556792"/>
          <a:ext cx="8733657" cy="5076018"/>
        </p:xfrm>
        <a:graphic>
          <a:graphicData uri="http://schemas.openxmlformats.org/drawingml/2006/table">
            <a:tbl>
              <a:tblPr firstRow="1" firstCol="1" bandRow="1"/>
              <a:tblGrid>
                <a:gridCol w="3587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8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44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0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2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Arial"/>
                          <a:ea typeface="Times New Roman"/>
                        </a:rPr>
                        <a:t>Aufgabenfeld (AF)</a:t>
                      </a:r>
                      <a:endParaRPr lang="de-DE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Arial"/>
                          <a:ea typeface="Times New Roman"/>
                        </a:rPr>
                        <a:t>Fach</a:t>
                      </a:r>
                      <a:endParaRPr lang="de-DE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Arial"/>
                          <a:ea typeface="Times New Roman"/>
                        </a:rPr>
                        <a:t>Stunden/Woche</a:t>
                      </a:r>
                      <a:endParaRPr lang="de-DE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Arial"/>
                          <a:ea typeface="Times New Roman"/>
                        </a:rPr>
                        <a:t>Anwahl </a:t>
                      </a:r>
                      <a:endParaRPr lang="de-DE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58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Arial"/>
                          <a:ea typeface="Times New Roman"/>
                        </a:rPr>
                        <a:t>AF I</a:t>
                      </a:r>
                      <a:endParaRPr lang="de-DE" sz="20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/>
                          <a:ea typeface="Times New Roman"/>
                        </a:rPr>
                        <a:t>sprachlich-literarisch-künstlerisch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/>
                          <a:ea typeface="Times New Roman"/>
                        </a:rPr>
                        <a:t>LA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de-DE" sz="2000" b="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1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/>
                          <a:ea typeface="Times New Roman"/>
                        </a:rPr>
                        <a:t>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2 - </a:t>
                      </a:r>
                      <a:r>
                        <a:rPr lang="de-DE" sz="20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de-DE" sz="2000" b="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2/</a:t>
                      </a:r>
                      <a:r>
                        <a:rPr lang="de-DE" sz="2000" b="0" dirty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de-DE" sz="2000" b="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1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/>
                          <a:ea typeface="Times New Roman"/>
                        </a:rPr>
                        <a:t>KU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400" b="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4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1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/>
                          <a:ea typeface="Times New Roman"/>
                        </a:rPr>
                        <a:t>MU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400" b="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569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Arial"/>
                          <a:ea typeface="Times New Roman"/>
                        </a:rPr>
                        <a:t> AFII</a:t>
                      </a:r>
                      <a:endParaRPr lang="de-DE" sz="20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/>
                          <a:ea typeface="Times New Roman"/>
                        </a:rPr>
                        <a:t>gesellschaftswissenschaftlich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/>
                          <a:ea typeface="Times New Roman"/>
                        </a:rPr>
                        <a:t>PB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2 - </a:t>
                      </a:r>
                      <a:r>
                        <a:rPr lang="de-DE" sz="20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de-DE" sz="2000" b="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2/</a:t>
                      </a:r>
                      <a:r>
                        <a:rPr lang="de-DE" sz="2000" b="0" dirty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de-DE" sz="2000" b="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5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/>
                          <a:ea typeface="Times New Roman"/>
                        </a:rPr>
                        <a:t>EK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81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/>
                          <a:ea typeface="Times New Roman"/>
                        </a:rPr>
                        <a:t>WIWI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523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/>
                          <a:ea typeface="Times New Roman"/>
                        </a:rPr>
                        <a:t>PS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047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Arial"/>
                          <a:ea typeface="Times New Roman"/>
                        </a:rPr>
                        <a:t> AF III</a:t>
                      </a:r>
                      <a:endParaRPr lang="de-DE" sz="2000" b="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dirty="0">
                          <a:effectLst/>
                          <a:latin typeface="Arial"/>
                          <a:ea typeface="Times New Roman"/>
                        </a:rPr>
                        <a:t>mathematisch-naturwissenschaftlich-technisch</a:t>
                      </a:r>
                      <a:endParaRPr lang="de-DE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/>
                          <a:ea typeface="Times New Roman"/>
                        </a:rPr>
                        <a:t>IF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dirty="0">
                          <a:effectLst/>
                          <a:latin typeface="Arial"/>
                          <a:ea typeface="Times New Roman"/>
                        </a:rPr>
                        <a:t>0 - 2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dirty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</a:rPr>
                        <a:t>2 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01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Arial"/>
                          <a:ea typeface="Times New Roman"/>
                        </a:rPr>
                        <a:t>ohne</a:t>
                      </a:r>
                      <a:r>
                        <a:rPr lang="de-DE" sz="2000" b="1" baseline="0" dirty="0">
                          <a:effectLst/>
                          <a:latin typeface="Arial"/>
                          <a:ea typeface="Times New Roman"/>
                        </a:rPr>
                        <a:t> AF</a:t>
                      </a:r>
                      <a:endParaRPr lang="de-DE" sz="20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/>
                          <a:ea typeface="Times New Roman"/>
                        </a:rPr>
                        <a:t>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dirty="0">
                          <a:effectLst/>
                          <a:latin typeface="Arial"/>
                          <a:ea typeface="Times New Roman"/>
                        </a:rPr>
                        <a:t>0 - 2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dirty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r>
                        <a:rPr lang="de-DE" sz="2000" b="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011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Arial"/>
                          <a:ea typeface="Times New Roman"/>
                        </a:rPr>
                        <a:t>                       insgesamt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>
                          <a:effectLst/>
                          <a:latin typeface="Arial"/>
                          <a:ea typeface="Times New Roman"/>
                        </a:rPr>
                        <a:t>10h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3366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82880"/>
            <a:ext cx="9144000" cy="1111664"/>
          </a:xfrm>
        </p:spPr>
        <p:txBody>
          <a:bodyPr>
            <a:noAutofit/>
          </a:bodyPr>
          <a:lstStyle/>
          <a:p>
            <a:r>
              <a:rPr lang="de-DE" sz="40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Kursanwahl</a:t>
            </a:r>
            <a:r>
              <a:rPr lang="de-DE" sz="36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Beispiel 2 (ohne Latein)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966161"/>
              </p:ext>
            </p:extLst>
          </p:nvPr>
        </p:nvGraphicFramePr>
        <p:xfrm>
          <a:off x="143507" y="1628800"/>
          <a:ext cx="8856985" cy="4939435"/>
        </p:xfrm>
        <a:graphic>
          <a:graphicData uri="http://schemas.openxmlformats.org/drawingml/2006/table">
            <a:tbl>
              <a:tblPr firstRow="1" firstCol="1" bandRow="1"/>
              <a:tblGrid>
                <a:gridCol w="3564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3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9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9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86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Arial"/>
                          <a:ea typeface="Times New Roman"/>
                        </a:rPr>
                        <a:t>Aufgabenfeld</a:t>
                      </a:r>
                      <a:r>
                        <a:rPr lang="de-DE" sz="2000" b="1" baseline="0" dirty="0">
                          <a:effectLst/>
                          <a:latin typeface="Arial"/>
                          <a:ea typeface="Times New Roman"/>
                        </a:rPr>
                        <a:t> (AF)</a:t>
                      </a:r>
                      <a:endParaRPr lang="de-DE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Arial"/>
                          <a:ea typeface="Times New Roman"/>
                        </a:rPr>
                        <a:t>Fach</a:t>
                      </a:r>
                      <a:endParaRPr lang="de-DE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Arial"/>
                          <a:ea typeface="Times New Roman"/>
                        </a:rPr>
                        <a:t>Stunden/Woche</a:t>
                      </a:r>
                      <a:endParaRPr lang="de-DE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Arial"/>
                          <a:ea typeface="Times New Roman"/>
                        </a:rPr>
                        <a:t>Anwahl </a:t>
                      </a:r>
                      <a:endParaRPr lang="de-DE" sz="2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641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Arial"/>
                          <a:ea typeface="Times New Roman"/>
                        </a:rPr>
                        <a:t>AF I</a:t>
                      </a:r>
                      <a:endParaRPr lang="de-DE" sz="20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/>
                          <a:ea typeface="Times New Roman"/>
                        </a:rPr>
                        <a:t>sprachlich-literarisch-künstlerisch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/>
                          <a:ea typeface="Times New Roman"/>
                        </a:rPr>
                        <a:t>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2 - </a:t>
                      </a:r>
                      <a:r>
                        <a:rPr lang="de-DE" sz="20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de-DE" sz="2000" b="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2/</a:t>
                      </a:r>
                      <a:r>
                        <a:rPr lang="de-DE" sz="2000" b="0" dirty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</a:rPr>
                        <a:t>2/2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02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/>
                          <a:ea typeface="Times New Roman"/>
                        </a:rPr>
                        <a:t>KU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4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400" b="1" dirty="0">
                        <a:solidFill>
                          <a:srgbClr val="00B05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78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/>
                          <a:ea typeface="Times New Roman"/>
                        </a:rPr>
                        <a:t>MU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401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Arial"/>
                          <a:ea typeface="Times New Roman"/>
                        </a:rPr>
                        <a:t>AF II</a:t>
                      </a:r>
                      <a:endParaRPr lang="de-DE" sz="20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/>
                          <a:ea typeface="Times New Roman"/>
                        </a:rPr>
                        <a:t>gesellschaftswissenschaftlich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/>
                          <a:ea typeface="Times New Roman"/>
                        </a:rPr>
                        <a:t>PB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2 - </a:t>
                      </a:r>
                      <a:r>
                        <a:rPr lang="de-DE" sz="20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de-DE" sz="2000" b="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2/</a:t>
                      </a:r>
                      <a:r>
                        <a:rPr lang="de-DE" sz="2000" b="0" dirty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</a:rPr>
                        <a:t>2/2/2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00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/>
                          <a:ea typeface="Times New Roman"/>
                        </a:rPr>
                        <a:t>EK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40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/>
                          <a:ea typeface="Times New Roman"/>
                        </a:rPr>
                        <a:t>WIWI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85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/>
                          <a:ea typeface="Times New Roman"/>
                        </a:rPr>
                        <a:t>PS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442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Arial"/>
                          <a:ea typeface="Times New Roman"/>
                        </a:rPr>
                        <a:t>AF III</a:t>
                      </a:r>
                      <a:endParaRPr lang="de-DE" sz="2000" dirty="0"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/>
                          <a:ea typeface="Times New Roman"/>
                        </a:rPr>
                        <a:t>mathematisch-naturwissenschaftlich-technisch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/>
                          <a:ea typeface="Times New Roman"/>
                        </a:rPr>
                        <a:t>IF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</a:rPr>
                        <a:t>0 - 4</a:t>
                      </a:r>
                      <a:endParaRPr lang="de-DE" sz="2000" b="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dirty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dirty="0">
                          <a:solidFill>
                            <a:srgbClr val="00B050"/>
                          </a:solidFill>
                          <a:effectLst/>
                          <a:latin typeface="Arial"/>
                          <a:ea typeface="Times New Roman"/>
                        </a:rPr>
                        <a:t>2/2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8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Arial"/>
                          <a:ea typeface="Times New Roman"/>
                        </a:rPr>
                        <a:t>ohne</a:t>
                      </a:r>
                      <a:r>
                        <a:rPr lang="de-DE" sz="2000" b="1" baseline="0" dirty="0">
                          <a:effectLst/>
                          <a:latin typeface="Arial"/>
                          <a:ea typeface="Times New Roman"/>
                        </a:rPr>
                        <a:t> AF</a:t>
                      </a:r>
                      <a:endParaRPr lang="de-DE" sz="2000" b="1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  <a:latin typeface="Arial"/>
                          <a:ea typeface="Times New Roman"/>
                        </a:rPr>
                        <a:t>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502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Arial"/>
                          <a:ea typeface="Times New Roman"/>
                        </a:rPr>
                        <a:t>                insgesamt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>
                          <a:effectLst/>
                          <a:latin typeface="Arial"/>
                          <a:ea typeface="Times New Roman"/>
                        </a:rPr>
                        <a:t> 10h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9303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1271</Words>
  <Application>Microsoft Office PowerPoint</Application>
  <PresentationFormat>Bildschirmpräsentation (4:3)</PresentationFormat>
  <Paragraphs>344</Paragraphs>
  <Slides>25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34" baseType="lpstr">
      <vt:lpstr>Arial</vt:lpstr>
      <vt:lpstr>Bodoni MT Condensed</vt:lpstr>
      <vt:lpstr>Calibri</vt:lpstr>
      <vt:lpstr>Courier New</vt:lpstr>
      <vt:lpstr>Franklin Gothic Book</vt:lpstr>
      <vt:lpstr>Times New Roman</vt:lpstr>
      <vt:lpstr>Wingdings</vt:lpstr>
      <vt:lpstr>Decatur</vt:lpstr>
      <vt:lpstr>Document</vt:lpstr>
      <vt:lpstr>Kursanwahl in Klasse 10 – Vorbereitung auf die Qualifikationsphase der gymnasialen Oberstufe</vt:lpstr>
      <vt:lpstr>Allgemeines</vt:lpstr>
      <vt:lpstr>Was ist neu?</vt:lpstr>
      <vt:lpstr>Internetpfad zu den neuen Fächern</vt:lpstr>
      <vt:lpstr>Übersicht: Fächer im Klassenverband</vt:lpstr>
      <vt:lpstr>Übersicht: Kurse - wahlpflichtig</vt:lpstr>
      <vt:lpstr>Übersicht: Kurse - frei wählbar</vt:lpstr>
      <vt:lpstr>Kursanwahl - Beispiel 1 (mit Latein)</vt:lpstr>
      <vt:lpstr>Kursanwahl - Beispiel 2 (ohne Latein)</vt:lpstr>
      <vt:lpstr>KURSANWAHLBOGEN SCHULJAHR 2023/24 - Klasse 10a  </vt:lpstr>
      <vt:lpstr>PowerPoint-Präsentation</vt:lpstr>
      <vt:lpstr>KURSANWAHLBOGEN SCHULJAHR 2023/24 - Klasse 10 </vt:lpstr>
      <vt:lpstr>PowerPoint-Präsentation</vt:lpstr>
      <vt:lpstr>Voraussetzungen für den Eintritt in die Qualifikationsphase</vt:lpstr>
      <vt:lpstr>Ausblick SEK II – Qualifikationsphase (11/1 – 12/2)</vt:lpstr>
      <vt:lpstr>Ausblick SEK II – Qualifikationsphase (11/1 - 12/2)</vt:lpstr>
      <vt:lpstr>Ausblick SEK II – Qualifikationsphase (11/1 – 12/2)</vt:lpstr>
      <vt:lpstr>Ausblick SEK II – Qualifikationsphase (11./12.)          Der Seminarkurs</vt:lpstr>
      <vt:lpstr>Belegverpflichtung nach GOSTV §1, §8, §9</vt:lpstr>
      <vt:lpstr>Belegverpflichtung</vt:lpstr>
      <vt:lpstr>Eckpunkte Fremdsprachenbelegung</vt:lpstr>
      <vt:lpstr>Eckpunkte - Wahl der Abiturfächer §10</vt:lpstr>
      <vt:lpstr>zeitlicher Ablauf Kursanwahl Klasse 10</vt:lpstr>
      <vt:lpstr>Beratungsmöglichkeiten</vt:lpstr>
      <vt:lpstr>Danke für Ihre Aufmerksamkeit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Qualifikationsphase der gymnasialen Oberstufe nach GOSTV 2009</dc:title>
  <dc:creator>user</dc:creator>
  <cp:lastModifiedBy>Lutz Grey</cp:lastModifiedBy>
  <cp:revision>214</cp:revision>
  <cp:lastPrinted>2022-01-13T12:06:46Z</cp:lastPrinted>
  <dcterms:created xsi:type="dcterms:W3CDTF">2013-01-13T09:21:20Z</dcterms:created>
  <dcterms:modified xsi:type="dcterms:W3CDTF">2023-01-13T13:09:02Z</dcterms:modified>
</cp:coreProperties>
</file>