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sldIdLst>
    <p:sldId id="256" r:id="rId2"/>
    <p:sldId id="276" r:id="rId3"/>
    <p:sldId id="277" r:id="rId4"/>
    <p:sldId id="280" r:id="rId5"/>
    <p:sldId id="281" r:id="rId6"/>
    <p:sldId id="282" r:id="rId7"/>
    <p:sldId id="286" r:id="rId8"/>
    <p:sldId id="288" r:id="rId9"/>
    <p:sldId id="306" r:id="rId10"/>
    <p:sldId id="308" r:id="rId11"/>
    <p:sldId id="307" r:id="rId12"/>
    <p:sldId id="284" r:id="rId13"/>
    <p:sldId id="260" r:id="rId14"/>
    <p:sldId id="261" r:id="rId15"/>
    <p:sldId id="292" r:id="rId16"/>
    <p:sldId id="262" r:id="rId17"/>
    <p:sldId id="303" r:id="rId18"/>
    <p:sldId id="305" r:id="rId19"/>
    <p:sldId id="296" r:id="rId20"/>
    <p:sldId id="295" r:id="rId21"/>
    <p:sldId id="291" r:id="rId22"/>
    <p:sldId id="294" r:id="rId23"/>
    <p:sldId id="274" r:id="rId24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9" autoAdjust="0"/>
  </p:normalViewPr>
  <p:slideViewPr>
    <p:cSldViewPr>
      <p:cViewPr varScale="1">
        <p:scale>
          <a:sx n="103" d="100"/>
          <a:sy n="103" d="100"/>
        </p:scale>
        <p:origin x="17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18BBD4-E303-483E-B354-27AF5B16AB66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lutz.grey@lk.brandenburg.d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636912"/>
            <a:ext cx="8928992" cy="1800200"/>
          </a:xfrm>
        </p:spPr>
        <p:txBody>
          <a:bodyPr>
            <a:noAutofit/>
          </a:bodyPr>
          <a:lstStyle/>
          <a:p>
            <a:r>
              <a:rPr lang="de-DE" sz="4800" dirty="0"/>
              <a:t>Kursanwahl in Klasse 10 – Vorbereitung auf die Qualifikationsphase der gymnasialen Oberstufe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640960" cy="1824608"/>
          </a:xfrm>
        </p:spPr>
        <p:txBody>
          <a:bodyPr>
            <a:normAutofit/>
          </a:bodyPr>
          <a:lstStyle/>
          <a:p>
            <a:r>
              <a:rPr lang="de-DE" sz="2400" dirty="0"/>
              <a:t>         Informationsveranstaltung des Einstein Gymnasiums für die Schüler und Eltern der Klassenstufe 9</a:t>
            </a:r>
          </a:p>
        </p:txBody>
      </p:sp>
    </p:spTree>
    <p:extLst>
      <p:ext uri="{BB962C8B-B14F-4D97-AF65-F5344CB8AC3E}">
        <p14:creationId xmlns:p14="http://schemas.microsoft.com/office/powerpoint/2010/main" val="310708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6159818-15AD-42A8-A9D9-FB1AA40A3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34" y="332656"/>
            <a:ext cx="8757826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33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3A24114-A931-44E3-B1B4-7A45B06ED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78" y="548680"/>
            <a:ext cx="8685828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38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b="1" dirty="0"/>
              <a:t>Voraussetzungen für den Eintritt in die Qualifikationsphase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916832"/>
            <a:ext cx="9036496" cy="504056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Versetzung am Ende der Jahrgangsstufe 10:</a:t>
            </a:r>
          </a:p>
          <a:p>
            <a:pPr marL="0" indent="0">
              <a:buNone/>
            </a:pPr>
            <a:r>
              <a:rPr lang="de-DE" dirty="0"/>
              <a:t>„In die Qualifikationsphase wird versetzt, wer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in jedem Fach mindestens ausreichende Leistungen (4) erreicht hat oder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bei ansonsten mindestens ausreichenden Leistungen höchstens eine mangelhafte Leistung (5) aufweist und diese mit einer mindestens befriedigenden Leistung (3) ausgleichen kann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Der Ausgleich für eine mangelhafte Leistung in der Fächergruppe I muss durch ein anderes Fach dieser Fächergruppe erfolgen.</a:t>
            </a:r>
          </a:p>
        </p:txBody>
      </p:sp>
    </p:spTree>
    <p:extLst>
      <p:ext uri="{BB962C8B-B14F-4D97-AF65-F5344CB8AC3E}">
        <p14:creationId xmlns:p14="http://schemas.microsoft.com/office/powerpoint/2010/main" val="2136924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 fontScale="90000"/>
          </a:bodyPr>
          <a:lstStyle/>
          <a:p>
            <a:r>
              <a:rPr lang="de-DE" sz="4400" b="1" dirty="0"/>
              <a:t>Ausblick SEK II – Qualifikationsphase (11/1 – 12/2)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4000" dirty="0"/>
              <a:t>seit 2019 gilt die neue GOSTV an Gymnasien</a:t>
            </a:r>
          </a:p>
          <a:p>
            <a:r>
              <a:rPr lang="de-DE" sz="4000" dirty="0"/>
              <a:t> Anwahl von mind. 10 Kursen davon:</a:t>
            </a:r>
          </a:p>
          <a:p>
            <a:pPr marL="971550" lvl="1" indent="-571500"/>
            <a:r>
              <a:rPr lang="de-DE" sz="3600" dirty="0"/>
              <a:t>2 Leistungskurse (je 5 WS)</a:t>
            </a:r>
          </a:p>
          <a:p>
            <a:pPr marL="971550" lvl="1" indent="-571500"/>
            <a:r>
              <a:rPr lang="de-DE" sz="3600" dirty="0"/>
              <a:t>7 Grundkurse (je 3 WS, Ma 4 WS)</a:t>
            </a:r>
          </a:p>
          <a:p>
            <a:pPr marL="971550" lvl="1" indent="-571500"/>
            <a:r>
              <a:rPr lang="de-DE" sz="3600" dirty="0"/>
              <a:t>Seminarkurs (2 WS)</a:t>
            </a:r>
          </a:p>
          <a:p>
            <a:pPr marL="0" indent="0" algn="ctr">
              <a:buNone/>
            </a:pPr>
            <a:r>
              <a:rPr lang="de-DE" sz="4000" dirty="0"/>
              <a:t>Pflichtstundenzahl: 33/34 WS</a:t>
            </a:r>
          </a:p>
          <a:p>
            <a:pPr marL="971550" lvl="1" indent="-571500"/>
            <a:endParaRPr lang="de-DE" sz="3600" dirty="0"/>
          </a:p>
          <a:p>
            <a:pPr marL="971550" lvl="1" indent="-571500"/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714531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01000" cy="1143000"/>
          </a:xfrm>
        </p:spPr>
        <p:txBody>
          <a:bodyPr>
            <a:normAutofit fontScale="90000"/>
          </a:bodyPr>
          <a:lstStyle/>
          <a:p>
            <a:r>
              <a:rPr lang="de-DE" sz="4400" b="1" dirty="0"/>
              <a:t>Ausblick SEK II – Qualifikationsphase (11/1 - 12/2)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529408"/>
            <a:ext cx="903649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/>
              <a:t>Leistungskurse:</a:t>
            </a:r>
          </a:p>
          <a:p>
            <a:pPr marL="0" indent="0">
              <a:buNone/>
            </a:pPr>
            <a:r>
              <a:rPr lang="de-DE" sz="4000" b="1" dirty="0"/>
              <a:t>1. LK-Fach aus den Fächern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4000" dirty="0"/>
              <a:t>Deutsch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4000" dirty="0"/>
              <a:t>fortgeführte Fremdsprache (EN, FR, SN)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4000" dirty="0"/>
              <a:t>Mathematik</a:t>
            </a:r>
          </a:p>
          <a:p>
            <a:pPr marL="0" indent="0">
              <a:buNone/>
            </a:pPr>
            <a:r>
              <a:rPr lang="de-DE" sz="4000" b="1" dirty="0"/>
              <a:t>2. LK-Fach „freie Wahl“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4000" dirty="0"/>
              <a:t>(entsprechend Angebot der Schule)</a:t>
            </a:r>
          </a:p>
        </p:txBody>
      </p:sp>
    </p:spTree>
    <p:extLst>
      <p:ext uri="{BB962C8B-B14F-4D97-AF65-F5344CB8AC3E}">
        <p14:creationId xmlns:p14="http://schemas.microsoft.com/office/powerpoint/2010/main" val="3074792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63CD9-CEDA-4D59-A3C2-03E9F496A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2880"/>
            <a:ext cx="9145016" cy="1111664"/>
          </a:xfrm>
        </p:spPr>
        <p:txBody>
          <a:bodyPr>
            <a:normAutofit fontScale="90000"/>
          </a:bodyPr>
          <a:lstStyle/>
          <a:p>
            <a:r>
              <a:rPr lang="de-DE" sz="4400" b="1" dirty="0"/>
              <a:t>Ausblick SEK II – Qualifikationsphase (11/1 – 12/2)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5CCC76-80FF-4918-BDDC-7A95C29B3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642346"/>
              </p:ext>
            </p:extLst>
          </p:nvPr>
        </p:nvGraphicFramePr>
        <p:xfrm>
          <a:off x="107504" y="1700806"/>
          <a:ext cx="8928993" cy="504056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22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203">
                <a:tc>
                  <a:txBody>
                    <a:bodyPr/>
                    <a:lstStyle/>
                    <a:p>
                      <a:pPr marL="6350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Aufgabenfeld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effectLst/>
                          <a:latin typeface="Arial"/>
                          <a:ea typeface="Arial"/>
                        </a:rPr>
                        <a:t>Fach</a:t>
                      </a: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500" b="0" i="1" dirty="0">
                          <a:effectLst/>
                          <a:latin typeface="Arial"/>
                          <a:ea typeface="Arial"/>
                        </a:rPr>
                        <a:t>(</a:t>
                      </a:r>
                      <a:r>
                        <a:rPr lang="en-US" sz="1500" b="0" i="1" dirty="0" err="1">
                          <a:effectLst/>
                          <a:latin typeface="Arial"/>
                          <a:ea typeface="Arial"/>
                        </a:rPr>
                        <a:t>kursiv</a:t>
                      </a:r>
                      <a:r>
                        <a:rPr lang="en-US" sz="1500" b="0" i="1" dirty="0">
                          <a:effectLst/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500" b="0" i="1" dirty="0" err="1">
                          <a:effectLst/>
                          <a:latin typeface="Arial"/>
                          <a:ea typeface="Arial"/>
                        </a:rPr>
                        <a:t>nur</a:t>
                      </a:r>
                      <a:r>
                        <a:rPr lang="en-US" sz="1500" b="0" i="1" dirty="0">
                          <a:effectLst/>
                          <a:latin typeface="Arial"/>
                          <a:ea typeface="Arial"/>
                        </a:rPr>
                        <a:t> GK)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03">
                <a:tc rowSpan="3">
                  <a:txBody>
                    <a:bodyPr/>
                    <a:lstStyle/>
                    <a:p>
                      <a:pPr marL="6350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AF I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3500" algn="ctr">
                        <a:lnSpc>
                          <a:spcPct val="86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sprachlich-literarisch-künstlerisch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Deutsch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Fortgeführte Fremdsprache (FFS): </a:t>
                      </a: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Englisch, Französisch, Spanisch, </a:t>
                      </a:r>
                      <a:r>
                        <a:rPr lang="de-DE" sz="1500" i="1" dirty="0">
                          <a:effectLst/>
                          <a:latin typeface="Arial"/>
                          <a:ea typeface="Arial"/>
                        </a:rPr>
                        <a:t>Latein</a:t>
                      </a: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 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künstlerisches Fach:</a:t>
                      </a: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 Kunst, Musik, </a:t>
                      </a:r>
                      <a:r>
                        <a:rPr lang="de-DE" sz="1500" i="1" dirty="0">
                          <a:effectLst/>
                          <a:latin typeface="Arial"/>
                          <a:ea typeface="Arial"/>
                        </a:rPr>
                        <a:t>Darstel-lendes Spiel </a:t>
                      </a:r>
                      <a:endParaRPr lang="de-DE" sz="1000" i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30">
                <a:tc>
                  <a:txBody>
                    <a:bodyPr/>
                    <a:lstStyle/>
                    <a:p>
                      <a:pPr marL="63500" algn="ctr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AF II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3500" algn="ctr">
                        <a:lnSpc>
                          <a:spcPts val="171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/>
                          <a:ea typeface="Arial"/>
                        </a:rPr>
                        <a:t>gesellschaftswissenschaftlich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Geschichte, </a:t>
                      </a: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Geografie, Politische Bildung, </a:t>
                      </a:r>
                      <a:r>
                        <a:rPr lang="de-DE" sz="1500" i="1" dirty="0">
                          <a:effectLst/>
                          <a:latin typeface="Arial"/>
                          <a:ea typeface="Arial"/>
                        </a:rPr>
                        <a:t>Wirtschaft , Psychologie</a:t>
                      </a:r>
                      <a:endParaRPr lang="de-DE" sz="1000" i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409">
                <a:tc rowSpan="2">
                  <a:txBody>
                    <a:bodyPr/>
                    <a:lstStyle/>
                    <a:p>
                      <a:pPr marL="63500" algn="ctr">
                        <a:lnSpc>
                          <a:spcPts val="167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AF III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3500" marR="567690" algn="ctr">
                        <a:lnSpc>
                          <a:spcPct val="86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mathematisch-naturwissenschaftlich-technisch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Mathematik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Naturwissenschaft:</a:t>
                      </a: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 Biologie, Chemie, Physik </a:t>
                      </a:r>
                      <a:r>
                        <a:rPr lang="de-DE" sz="1500" b="0" dirty="0">
                          <a:effectLst/>
                          <a:latin typeface="Arial"/>
                          <a:ea typeface="Arial"/>
                        </a:rPr>
                        <a:t>Technische Fächer: </a:t>
                      </a: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Informatik, </a:t>
                      </a:r>
                      <a:r>
                        <a:rPr lang="de-DE" sz="1500" i="1" dirty="0">
                          <a:effectLst/>
                          <a:latin typeface="Arial"/>
                          <a:ea typeface="Arial"/>
                        </a:rPr>
                        <a:t>Technik</a:t>
                      </a:r>
                      <a:endParaRPr lang="de-DE" sz="1000" i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409">
                <a:tc>
                  <a:txBody>
                    <a:bodyPr/>
                    <a:lstStyle/>
                    <a:p>
                      <a:pPr marL="63500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ohne AF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effectLst/>
                          <a:latin typeface="Arial"/>
                          <a:ea typeface="Arial"/>
                        </a:rPr>
                        <a:t>Sport</a:t>
                      </a:r>
                      <a:endParaRPr lang="de-DE" sz="1000" i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409">
                <a:tc>
                  <a:txBody>
                    <a:bodyPr/>
                    <a:lstStyle/>
                    <a:p>
                      <a:pPr marL="63500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ohne AF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>
                          <a:effectLst/>
                          <a:latin typeface="Arial"/>
                          <a:ea typeface="Arial"/>
                        </a:rPr>
                        <a:t>Seminarkurs</a:t>
                      </a:r>
                      <a:endParaRPr lang="de-DE" sz="1000" i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409">
                <a:tc>
                  <a:txBody>
                    <a:bodyPr/>
                    <a:lstStyle/>
                    <a:p>
                      <a:pPr marL="63500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zusätzliches Fach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  <a:latin typeface="Arial"/>
                          <a:ea typeface="Arial"/>
                        </a:rPr>
                        <a:t>Medien und Kommunikation …</a:t>
                      </a:r>
                      <a:endParaRPr lang="de-DE" sz="1000" i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326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5455" y="-387424"/>
            <a:ext cx="8761041" cy="2376264"/>
          </a:xfrm>
        </p:spPr>
        <p:txBody>
          <a:bodyPr>
            <a:noAutofit/>
          </a:bodyPr>
          <a:lstStyle/>
          <a:p>
            <a:r>
              <a:rPr lang="de-DE" sz="4400" b="1" dirty="0"/>
              <a:t>Ausblick SEK II – Qualifikationsphase (11./12.)          Der Seminarkurs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5455" y="2060848"/>
            <a:ext cx="8291264" cy="4320480"/>
          </a:xfrm>
        </p:spPr>
        <p:txBody>
          <a:bodyPr>
            <a:normAutofit/>
          </a:bodyPr>
          <a:lstStyle/>
          <a:p>
            <a:r>
              <a:rPr lang="de-DE" sz="3200" dirty="0"/>
              <a:t>dient der fachlichen, fächerübergreifenden oder fächerverbindenden Vertiefung in einem oder mehreren Unterrichtsfächern</a:t>
            </a:r>
          </a:p>
          <a:p>
            <a:r>
              <a:rPr lang="de-DE" sz="3200" dirty="0"/>
              <a:t>Ausprägung „Wissenschaftspropädeutik“ oder „Studien- und Berufsorientierung“</a:t>
            </a:r>
          </a:p>
          <a:p>
            <a:r>
              <a:rPr lang="de-DE" sz="3200" dirty="0"/>
              <a:t>wird einem bestimmten Fach zugeordnet</a:t>
            </a:r>
          </a:p>
          <a:p>
            <a:r>
              <a:rPr lang="de-DE" sz="3200" dirty="0"/>
              <a:t>Anwahl durch Schüler unabhängig von der Kursbelegung</a:t>
            </a:r>
          </a:p>
        </p:txBody>
      </p:sp>
    </p:spTree>
    <p:extLst>
      <p:ext uri="{BB962C8B-B14F-4D97-AF65-F5344CB8AC3E}">
        <p14:creationId xmlns:p14="http://schemas.microsoft.com/office/powerpoint/2010/main" val="1312364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64" y="182880"/>
            <a:ext cx="9070836" cy="111166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Belegverpflichtung nach GOSTV §1, §8, §9</a:t>
            </a:r>
          </a:p>
        </p:txBody>
      </p:sp>
      <p:pic>
        <p:nvPicPr>
          <p:cNvPr id="10" name="Inhaltsplatzhalt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64" y="1772816"/>
            <a:ext cx="916232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04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4B2B36-5067-4293-9A9B-69CCA3B1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Belegverpflichtung</a:t>
            </a:r>
            <a:endParaRPr lang="de-DE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D4D10800-3F1D-4037-8F22-9C0B316463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013" y="1916832"/>
            <a:ext cx="9097583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18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Eckpunkte Fremdsprachenbelegung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5040560"/>
          </a:xfrm>
        </p:spPr>
        <p:txBody>
          <a:bodyPr>
            <a:normAutofit/>
          </a:bodyPr>
          <a:lstStyle/>
          <a:p>
            <a:r>
              <a:rPr lang="de-DE" dirty="0"/>
              <a:t>In der GOST sind grundsätzlich 2 FS zu belegen.</a:t>
            </a:r>
          </a:p>
          <a:p>
            <a:endParaRPr lang="de-DE" dirty="0"/>
          </a:p>
          <a:p>
            <a:r>
              <a:rPr lang="de-DE" dirty="0"/>
              <a:t>Die Belegung einer zweiten Fremdsprache kann je nach gewähltem  Schwerpunkt entfallen, wenn vor Eintritt in die GOST eine FS mindestens 6 Jahre (in der Regel Englisch) und eine zweite  mindestens 4 Jahre aufsteigend gelernt worden ist (betrifft alle FS).</a:t>
            </a:r>
          </a:p>
          <a:p>
            <a:endParaRPr lang="de-DE" dirty="0"/>
          </a:p>
          <a:p>
            <a:r>
              <a:rPr lang="de-DE" dirty="0"/>
              <a:t>im Leistungskurs	5 Wochenstunden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im Grundkurs	3 Wochenstunden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590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Allgemeines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72816"/>
            <a:ext cx="9036496" cy="4525963"/>
          </a:xfrm>
        </p:spPr>
        <p:txBody>
          <a:bodyPr>
            <a:noAutofit/>
          </a:bodyPr>
          <a:lstStyle/>
          <a:p>
            <a:r>
              <a:rPr lang="de-DE" sz="3200" dirty="0"/>
              <a:t>2. Halbjahr Klasse 10 an Gymnasien</a:t>
            </a:r>
            <a:br>
              <a:rPr lang="de-DE" sz="3200" dirty="0"/>
            </a:br>
            <a:r>
              <a:rPr lang="de-DE" sz="3200" dirty="0"/>
              <a:t>= Einführungsphase in die Qualifikationsphase = Vorbereitung für die Jahrgänge 11 und 12</a:t>
            </a:r>
          </a:p>
          <a:p>
            <a:r>
              <a:rPr lang="de-DE" sz="3200" dirty="0"/>
              <a:t>Alle Fächer, die in der Sekundarstufe II (SEK II) belegt werden sollen, </a:t>
            </a:r>
            <a:r>
              <a:rPr lang="de-DE" sz="3200" dirty="0">
                <a:solidFill>
                  <a:srgbClr val="FF0000"/>
                </a:solidFill>
              </a:rPr>
              <a:t>müssen</a:t>
            </a:r>
            <a:r>
              <a:rPr lang="de-DE" sz="3200" dirty="0"/>
              <a:t> zuvor in Klasse 10 mindestens </a:t>
            </a:r>
            <a:r>
              <a:rPr lang="de-DE" sz="3200" dirty="0">
                <a:solidFill>
                  <a:srgbClr val="FF0000"/>
                </a:solidFill>
              </a:rPr>
              <a:t>zweistündig</a:t>
            </a:r>
            <a:r>
              <a:rPr lang="de-DE" sz="3200" b="1" dirty="0">
                <a:solidFill>
                  <a:srgbClr val="FF0000"/>
                </a:solidFill>
              </a:rPr>
              <a:t> </a:t>
            </a:r>
            <a:r>
              <a:rPr lang="de-DE" sz="3200" dirty="0"/>
              <a:t>belegt sein.</a:t>
            </a:r>
          </a:p>
          <a:p>
            <a:r>
              <a:rPr lang="de-DE" sz="3200" dirty="0"/>
              <a:t>Die Schüler wählen im 1. Halbjahr der Klasse 10 ihre Kursbelegung für die Qualifikationsphase.</a:t>
            </a:r>
          </a:p>
        </p:txBody>
      </p:sp>
    </p:spTree>
    <p:extLst>
      <p:ext uri="{BB962C8B-B14F-4D97-AF65-F5344CB8AC3E}">
        <p14:creationId xmlns:p14="http://schemas.microsoft.com/office/powerpoint/2010/main" val="3401841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Eckpunkte - Wahl der Abiturfächer §10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96544"/>
          </a:xfrm>
        </p:spPr>
        <p:txBody>
          <a:bodyPr>
            <a:normAutofit/>
          </a:bodyPr>
          <a:lstStyle/>
          <a:p>
            <a:r>
              <a:rPr lang="de-DE" dirty="0"/>
              <a:t>drei schriftliche Abiturprüfungen: Die beiden Leistungskursfächer und ein Grundkursfach nach Wahl der Schülerin oder des Schülers</a:t>
            </a:r>
          </a:p>
          <a:p>
            <a:r>
              <a:rPr lang="de-DE" dirty="0"/>
              <a:t>eine mündliche Abiturprüfung nach Wahl der Schülerin oder des Schülers aus den seit der Einführungsphase belegten Grundkursfächern (außer DS)</a:t>
            </a:r>
          </a:p>
          <a:p>
            <a:r>
              <a:rPr lang="de-DE" dirty="0"/>
              <a:t>2 aus 3 – Regel: Unter den vier Prüfungsfächern müssen sich zwei der drei Fächer Deutsch, Mathematik oder fortgeführte Fremdsprache befinden.</a:t>
            </a:r>
          </a:p>
          <a:p>
            <a:r>
              <a:rPr lang="de-DE" dirty="0"/>
              <a:t>AF – Regel: Aus jedem Aufgabenfeld muss ein Fach als Prüfungsfach gewählt werden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9208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2880"/>
            <a:ext cx="8507288" cy="111166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zeitlicher Ablauf Kursanwahl Klasse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686800" cy="3921299"/>
          </a:xfrm>
        </p:spPr>
        <p:txBody>
          <a:bodyPr/>
          <a:lstStyle/>
          <a:p>
            <a:r>
              <a:rPr lang="de-DE" dirty="0"/>
              <a:t>Abgabetermin Kursanwahlzettel/Wahl der Leistungskurse: 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sz="4400" dirty="0">
                <a:solidFill>
                  <a:srgbClr val="FF0000"/>
                </a:solidFill>
              </a:rPr>
              <a:t>25. Februar 2022 </a:t>
            </a:r>
            <a:r>
              <a:rPr lang="de-DE" dirty="0">
                <a:solidFill>
                  <a:schemeClr val="tx1"/>
                </a:solidFill>
              </a:rPr>
              <a:t>(Klassenleiter)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 </a:t>
            </a:r>
          </a:p>
          <a:p>
            <a:r>
              <a:rPr lang="de-DE" dirty="0">
                <a:solidFill>
                  <a:schemeClr val="tx1"/>
                </a:solidFill>
              </a:rPr>
              <a:t>bis  Juni 2022 Zusammenstellung der Kurse/Blockung</a:t>
            </a:r>
          </a:p>
          <a:p>
            <a:r>
              <a:rPr lang="de-DE" dirty="0">
                <a:solidFill>
                  <a:schemeClr val="tx1"/>
                </a:solidFill>
              </a:rPr>
              <a:t>bis Mitte Juni 2022 Überprüfung der Kursanwahlen und Bekanntgabe der Kursbelegung für jeden Schüler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690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Beratungsmöglichkeiten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de-DE" sz="3600" dirty="0"/>
              <a:t> </a:t>
            </a:r>
            <a:r>
              <a:rPr lang="de-DE" sz="3600" dirty="0">
                <a:hlinkClick r:id="rId2"/>
              </a:rPr>
              <a:t>lutz.grey@lk.brandenburg.de</a:t>
            </a:r>
            <a:endParaRPr lang="de-DE" sz="3600" dirty="0"/>
          </a:p>
          <a:p>
            <a:endParaRPr lang="de-DE" sz="3600" dirty="0"/>
          </a:p>
          <a:p>
            <a:r>
              <a:rPr lang="de-DE" sz="3600" dirty="0"/>
              <a:t> 0331/2897914</a:t>
            </a:r>
          </a:p>
          <a:p>
            <a:endParaRPr lang="de-DE" sz="3600" dirty="0"/>
          </a:p>
          <a:p>
            <a:r>
              <a:rPr lang="de-DE" sz="3600" dirty="0"/>
              <a:t> individuelle Beratung (Büro R 01-15)</a:t>
            </a:r>
          </a:p>
          <a:p>
            <a:pPr marL="0" indent="0">
              <a:buNone/>
            </a:pP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141950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Danke für Ihre Aufmerksamkeit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113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Was ist neu?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>
          <a:xfrm>
            <a:off x="457200" y="2636912"/>
            <a:ext cx="4038600" cy="144015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sz="3600" dirty="0"/>
              <a:t>Fächer im Klassenverband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644008" y="2585999"/>
            <a:ext cx="4038600" cy="141906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sz="3600" dirty="0"/>
              <a:t>Fächer im Kurssystem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769271" y="148478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/>
              <a:t>Unterricht in Klasse 10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644008" y="4077072"/>
            <a:ext cx="4104456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dirty="0"/>
              <a:t>dazu neue Angebote:</a:t>
            </a:r>
          </a:p>
          <a:p>
            <a:r>
              <a:rPr lang="de-DE" sz="2000" b="1" dirty="0"/>
              <a:t>Darstellendes Spiel (DS)</a:t>
            </a:r>
          </a:p>
          <a:p>
            <a:r>
              <a:rPr lang="de-DE" sz="2000" b="1" dirty="0"/>
              <a:t>Wirtschaftswissenschaften (WI)</a:t>
            </a:r>
          </a:p>
          <a:p>
            <a:r>
              <a:rPr lang="de-DE" sz="2000" b="1" dirty="0"/>
              <a:t>Medien und Kommunikation (ME) Technik (TE)</a:t>
            </a:r>
          </a:p>
          <a:p>
            <a:r>
              <a:rPr lang="de-DE" sz="2000" b="1" dirty="0"/>
              <a:t>Psychologie (PS)</a:t>
            </a:r>
          </a:p>
        </p:txBody>
      </p:sp>
      <p:sp>
        <p:nvSpPr>
          <p:cNvPr id="14" name="Pfeil nach unten 13"/>
          <p:cNvSpPr/>
          <p:nvPr/>
        </p:nvSpPr>
        <p:spPr>
          <a:xfrm>
            <a:off x="2555776" y="2192670"/>
            <a:ext cx="45719" cy="372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Pfeil nach unten 14"/>
          <p:cNvSpPr/>
          <p:nvPr/>
        </p:nvSpPr>
        <p:spPr>
          <a:xfrm>
            <a:off x="6516216" y="2192670"/>
            <a:ext cx="72008" cy="372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Pfeil nach unten 15"/>
          <p:cNvSpPr/>
          <p:nvPr/>
        </p:nvSpPr>
        <p:spPr>
          <a:xfrm>
            <a:off x="6588224" y="3861048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539552" y="6237312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Mindeststundenzahl:  35 Wochenstunden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24128" y="36450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z.B. EK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691680" y="37077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z.B. DE</a:t>
            </a:r>
          </a:p>
        </p:txBody>
      </p:sp>
    </p:spTree>
    <p:extLst>
      <p:ext uri="{BB962C8B-B14F-4D97-AF65-F5344CB8AC3E}">
        <p14:creationId xmlns:p14="http://schemas.microsoft.com/office/powerpoint/2010/main" val="381077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7461"/>
            <a:ext cx="8229600" cy="111166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Übersicht: Fächer im Klassenverband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385388"/>
              </p:ext>
            </p:extLst>
          </p:nvPr>
        </p:nvGraphicFramePr>
        <p:xfrm>
          <a:off x="395536" y="1844824"/>
          <a:ext cx="8496945" cy="4546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Aufgabenfeld (AF)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Anzahl der</a:t>
                      </a:r>
                      <a:r>
                        <a:rPr lang="de-DE" baseline="0" dirty="0"/>
                        <a:t> Wochenstunden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Bemerkungen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AF I</a:t>
                      </a:r>
                    </a:p>
                    <a:p>
                      <a:pPr algn="ctr"/>
                      <a:r>
                        <a:rPr lang="de-DE" sz="1400" b="0" dirty="0"/>
                        <a:t>sprachlich-literarisch-künstlerisch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DE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4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EN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FR/SN*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  </a:t>
                      </a:r>
                      <a:r>
                        <a:rPr lang="de-DE" sz="2000" dirty="0"/>
                        <a:t>+2 (10a)*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AF II</a:t>
                      </a:r>
                    </a:p>
                    <a:p>
                      <a:pPr algn="ctr"/>
                      <a:r>
                        <a:rPr lang="de-DE" sz="1400" b="0" dirty="0"/>
                        <a:t>gesellschaftswissenschaftlich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GE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dirty="0"/>
                        <a:t> 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AF III</a:t>
                      </a:r>
                    </a:p>
                    <a:p>
                      <a:pPr algn="ctr"/>
                      <a:r>
                        <a:rPr lang="de-DE" sz="1400" dirty="0"/>
                        <a:t>mathematisch-naturwissenschaftlich-technisch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MA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4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BI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CH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PH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/>
                        <a:t>ohne AF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Sport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/>
                        <a:t>insgesamt: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de-DE" sz="2000" b="1" dirty="0"/>
                        <a:t>                                   25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3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Übersicht: Kurse - </a:t>
            </a:r>
            <a:r>
              <a:rPr lang="de-DE" b="1" dirty="0">
                <a:solidFill>
                  <a:srgbClr val="FF0000"/>
                </a:solidFill>
              </a:rPr>
              <a:t>wahlpflichtig</a:t>
            </a:r>
            <a:endParaRPr lang="de-DE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392849"/>
              </p:ext>
            </p:extLst>
          </p:nvPr>
        </p:nvGraphicFramePr>
        <p:xfrm>
          <a:off x="323528" y="1772816"/>
          <a:ext cx="8507289" cy="356973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3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9583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Aufgabenfeld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Fach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Anzahl</a:t>
                      </a:r>
                      <a:r>
                        <a:rPr lang="de-DE" sz="2400" baseline="0" dirty="0"/>
                        <a:t> der Wochen-stunden pro Fach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06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AF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rgbClr val="FF0000"/>
                          </a:solidFill>
                        </a:rPr>
                        <a:t>MU</a:t>
                      </a:r>
                      <a:r>
                        <a:rPr lang="de-DE" sz="2400" baseline="0" dirty="0"/>
                        <a:t> oder </a:t>
                      </a:r>
                      <a:r>
                        <a:rPr lang="de-DE" sz="2400" b="1" baseline="0" dirty="0">
                          <a:solidFill>
                            <a:srgbClr val="FF0000"/>
                          </a:solidFill>
                        </a:rPr>
                        <a:t>KU  </a:t>
                      </a:r>
                      <a:endParaRPr lang="de-DE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85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AF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rgbClr val="FF0000"/>
                          </a:solidFill>
                        </a:rPr>
                        <a:t>PB</a:t>
                      </a:r>
                      <a:r>
                        <a:rPr lang="de-DE" sz="2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2400" dirty="0"/>
                        <a:t>oder </a:t>
                      </a:r>
                      <a:r>
                        <a:rPr lang="de-DE" sz="2400" b="1" dirty="0">
                          <a:solidFill>
                            <a:srgbClr val="FF0000"/>
                          </a:solidFill>
                        </a:rPr>
                        <a:t>WI</a:t>
                      </a:r>
                      <a:r>
                        <a:rPr lang="de-DE" sz="2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2400" dirty="0"/>
                        <a:t>oder </a:t>
                      </a:r>
                      <a:r>
                        <a:rPr lang="de-DE" sz="2400" b="1" dirty="0">
                          <a:solidFill>
                            <a:srgbClr val="FF0000"/>
                          </a:solidFill>
                        </a:rPr>
                        <a:t>EK</a:t>
                      </a:r>
                    </a:p>
                    <a:p>
                      <a:pPr algn="ctr"/>
                      <a:r>
                        <a:rPr lang="de-DE" sz="2400" dirty="0">
                          <a:solidFill>
                            <a:schemeClr val="tx1"/>
                          </a:solidFill>
                        </a:rPr>
                        <a:t>oder </a:t>
                      </a:r>
                      <a:r>
                        <a:rPr lang="de-DE" sz="2400" b="1" dirty="0">
                          <a:solidFill>
                            <a:srgbClr val="FF0000"/>
                          </a:solidFill>
                        </a:rPr>
                        <a:t>PS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583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AF III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keine wahlpflichtige Belegung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806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insgesamt: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                                    </a:t>
                      </a:r>
                      <a:r>
                        <a:rPr lang="de-DE" sz="2400" b="1" dirty="0"/>
                        <a:t>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41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146752"/>
              </p:ext>
            </p:extLst>
          </p:nvPr>
        </p:nvGraphicFramePr>
        <p:xfrm>
          <a:off x="179513" y="1700809"/>
          <a:ext cx="8784975" cy="412479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67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7388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Aufgabenfeld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Fach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Anzahl der</a:t>
                      </a:r>
                      <a:r>
                        <a:rPr lang="de-DE" sz="2400" baseline="0" dirty="0"/>
                        <a:t> </a:t>
                      </a:r>
                      <a:r>
                        <a:rPr lang="de-DE" sz="2400" dirty="0"/>
                        <a:t>Wochen- stunden pro Fach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AF I</a:t>
                      </a:r>
                    </a:p>
                    <a:p>
                      <a:pPr algn="ctr"/>
                      <a:r>
                        <a:rPr lang="de-DE" sz="1800" dirty="0"/>
                        <a:t>sprachlich-literarisch-künstlerisch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baseline="0" dirty="0">
                          <a:solidFill>
                            <a:srgbClr val="00B050"/>
                          </a:solidFill>
                        </a:rPr>
                        <a:t>DS, MU, KU, </a:t>
                      </a:r>
                      <a:r>
                        <a:rPr lang="de-DE" sz="2400" dirty="0">
                          <a:solidFill>
                            <a:srgbClr val="00B050"/>
                          </a:solidFill>
                        </a:rPr>
                        <a:t>LA*</a:t>
                      </a:r>
                      <a:r>
                        <a:rPr lang="de-DE" sz="2400" dirty="0"/>
                        <a:t> </a:t>
                      </a:r>
                      <a:endParaRPr lang="de-DE" sz="2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2/4*</a:t>
                      </a:r>
                      <a:r>
                        <a:rPr lang="de-DE" sz="2400" baseline="0" dirty="0"/>
                        <a:t> (Latinum)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AF II</a:t>
                      </a:r>
                    </a:p>
                    <a:p>
                      <a:pPr algn="ctr"/>
                      <a:r>
                        <a:rPr lang="de-DE" sz="1800" dirty="0"/>
                        <a:t>gesellschaftswissenschaftlich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solidFill>
                            <a:srgbClr val="00B050"/>
                          </a:solidFill>
                        </a:rPr>
                        <a:t>WI,</a:t>
                      </a:r>
                      <a:r>
                        <a:rPr lang="de-DE" sz="2400" baseline="0" dirty="0">
                          <a:solidFill>
                            <a:srgbClr val="00B050"/>
                          </a:solidFill>
                        </a:rPr>
                        <a:t> EK, PB, 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AF III</a:t>
                      </a:r>
                    </a:p>
                    <a:p>
                      <a:pPr algn="ctr"/>
                      <a:r>
                        <a:rPr lang="de-DE" sz="1800" dirty="0"/>
                        <a:t>mathematisch-naturwissenschaftlich-technisch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solidFill>
                            <a:srgbClr val="00B050"/>
                          </a:solidFill>
                        </a:rPr>
                        <a:t>IF,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>
                          <a:solidFill>
                            <a:srgbClr val="00B050"/>
                          </a:solidFill>
                        </a:rPr>
                        <a:t>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089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zusätzliches Fach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solidFill>
                            <a:srgbClr val="00B050"/>
                          </a:solidFill>
                        </a:rPr>
                        <a:t>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Übersicht: Kurse - </a:t>
            </a:r>
            <a:r>
              <a:rPr lang="de-DE" b="1" dirty="0">
                <a:solidFill>
                  <a:srgbClr val="00B050"/>
                </a:solidFill>
              </a:rPr>
              <a:t>frei wählbar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51520" y="4725144"/>
            <a:ext cx="8892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800" dirty="0">
              <a:solidFill>
                <a:srgbClr val="00B050"/>
              </a:solidFill>
            </a:endParaRPr>
          </a:p>
          <a:p>
            <a:pPr algn="ctr"/>
            <a:endParaRPr lang="de-DE" sz="2800" dirty="0">
              <a:solidFill>
                <a:srgbClr val="00B050"/>
              </a:solidFill>
            </a:endParaRPr>
          </a:p>
          <a:p>
            <a:pPr algn="ctr"/>
            <a:endParaRPr lang="de-DE" sz="2800" dirty="0">
              <a:solidFill>
                <a:srgbClr val="00B050"/>
              </a:solidFill>
            </a:endParaRPr>
          </a:p>
          <a:p>
            <a:pPr algn="ctr"/>
            <a:r>
              <a:rPr lang="de-DE" sz="2800" dirty="0">
                <a:solidFill>
                  <a:srgbClr val="00B050"/>
                </a:solidFill>
              </a:rPr>
              <a:t>Auffüllen der Kurse bis zur Pflichtstundenzahl von 35/37h</a:t>
            </a:r>
          </a:p>
        </p:txBody>
      </p:sp>
    </p:spTree>
    <p:extLst>
      <p:ext uri="{BB962C8B-B14F-4D97-AF65-F5344CB8AC3E}">
        <p14:creationId xmlns:p14="http://schemas.microsoft.com/office/powerpoint/2010/main" val="127275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Kursanwahl - Beispiel 1 (mit Latein)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507871"/>
              </p:ext>
            </p:extLst>
          </p:nvPr>
        </p:nvGraphicFramePr>
        <p:xfrm>
          <a:off x="107504" y="1916832"/>
          <a:ext cx="8733657" cy="4758289"/>
        </p:xfrm>
        <a:graphic>
          <a:graphicData uri="http://schemas.openxmlformats.org/drawingml/2006/table">
            <a:tbl>
              <a:tblPr firstRow="1" firstCol="1" bandRow="1"/>
              <a:tblGrid>
                <a:gridCol w="3587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Aufgabenfeld (AF)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Fach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Wochenstundenzahl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Anwahl 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5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AF 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sprachlich-literarisch-künstlerisch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de-DE" sz="20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1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2 -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de-DE" sz="20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2/</a:t>
                      </a: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20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1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1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MU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56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 AFII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gesellschaftswissenschaftlich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PB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2 -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de-DE" sz="20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2/</a:t>
                      </a: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20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5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81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WIWI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2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4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 AF III</a:t>
                      </a:r>
                      <a:endParaRPr lang="de-DE" sz="1400" b="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Arial"/>
                          <a:ea typeface="Times New Roman"/>
                        </a:rPr>
                        <a:t>mathematisch-naturwissenschaftlich-technisch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IF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0 - 2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ohne</a:t>
                      </a:r>
                      <a:r>
                        <a:rPr lang="de-DE" sz="1400" b="1" baseline="0" dirty="0">
                          <a:effectLst/>
                          <a:latin typeface="Arial"/>
                          <a:ea typeface="Times New Roman"/>
                        </a:rPr>
                        <a:t> AF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0 - 2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1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                       insgesamt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10h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36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Kursanwahl - Beispiel 2 (ohne Latein)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87036"/>
              </p:ext>
            </p:extLst>
          </p:nvPr>
        </p:nvGraphicFramePr>
        <p:xfrm>
          <a:off x="107504" y="1988840"/>
          <a:ext cx="8856985" cy="4464496"/>
        </p:xfrm>
        <a:graphic>
          <a:graphicData uri="http://schemas.openxmlformats.org/drawingml/2006/table">
            <a:tbl>
              <a:tblPr firstRow="1" firstCol="1" bandRow="1"/>
              <a:tblGrid>
                <a:gridCol w="3321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9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8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Aufgabenfeld</a:t>
                      </a:r>
                      <a:r>
                        <a:rPr lang="de-DE" sz="1400" b="1" baseline="0" dirty="0">
                          <a:effectLst/>
                          <a:latin typeface="Arial"/>
                          <a:ea typeface="Times New Roman"/>
                        </a:rPr>
                        <a:t> (AF)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Fach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Wochenstundenzahl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Anwahl 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4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AF 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sprachlich-literarisch-künstlerisch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2 -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de-DE" sz="20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2/</a:t>
                      </a: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2/2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2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8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MU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40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AF II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gesellschaftswissenschaftlich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PB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2 -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2/</a:t>
                      </a: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2/2/2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00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4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WIWI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8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4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AF III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mathematisch-naturwissenschaftlich-technisch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IF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0 - 4</a:t>
                      </a:r>
                      <a:endParaRPr lang="de-DE" sz="20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2/2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8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ohne</a:t>
                      </a:r>
                      <a:r>
                        <a:rPr lang="de-DE" sz="1400" b="1" baseline="0" dirty="0">
                          <a:effectLst/>
                          <a:latin typeface="Arial"/>
                          <a:ea typeface="Times New Roman"/>
                        </a:rPr>
                        <a:t> AF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02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                insgesamt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 10h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93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370A342-979B-46A5-BDCE-619689F5F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55" y="332656"/>
            <a:ext cx="8789685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73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0</TotalTime>
  <Words>953</Words>
  <Application>Microsoft Office PowerPoint</Application>
  <PresentationFormat>Bildschirmpräsentation (4:3)</PresentationFormat>
  <Paragraphs>237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0" baseType="lpstr">
      <vt:lpstr>Arial</vt:lpstr>
      <vt:lpstr>Bodoni MT Condensed</vt:lpstr>
      <vt:lpstr>Courier New</vt:lpstr>
      <vt:lpstr>Franklin Gothic Book</vt:lpstr>
      <vt:lpstr>Times New Roman</vt:lpstr>
      <vt:lpstr>Wingdings</vt:lpstr>
      <vt:lpstr>Decatur</vt:lpstr>
      <vt:lpstr>Kursanwahl in Klasse 10 – Vorbereitung auf die Qualifikationsphase der gymnasialen Oberstufe</vt:lpstr>
      <vt:lpstr>Allgemeines</vt:lpstr>
      <vt:lpstr>Was ist neu?</vt:lpstr>
      <vt:lpstr>Übersicht: Fächer im Klassenverband</vt:lpstr>
      <vt:lpstr>Übersicht: Kurse - wahlpflichtig</vt:lpstr>
      <vt:lpstr>Übersicht: Kurse - frei wählbar</vt:lpstr>
      <vt:lpstr>Kursanwahl - Beispiel 1 (mit Latein)</vt:lpstr>
      <vt:lpstr>Kursanwahl - Beispiel 2 (ohne Latein)</vt:lpstr>
      <vt:lpstr>PowerPoint-Präsentation</vt:lpstr>
      <vt:lpstr>PowerPoint-Präsentation</vt:lpstr>
      <vt:lpstr>PowerPoint-Präsentation</vt:lpstr>
      <vt:lpstr>Voraussetzungen für den Eintritt in die Qualifikationsphase</vt:lpstr>
      <vt:lpstr>Ausblick SEK II – Qualifikationsphase (11/1 – 12/2)</vt:lpstr>
      <vt:lpstr>Ausblick SEK II – Qualifikationsphase (11/1 - 12/2)</vt:lpstr>
      <vt:lpstr>Ausblick SEK II – Qualifikationsphase (11/1 – 12/2)</vt:lpstr>
      <vt:lpstr>Ausblick SEK II – Qualifikationsphase (11./12.)          Der Seminarkurs</vt:lpstr>
      <vt:lpstr>Belegverpflichtung nach GOSTV §1, §8, §9</vt:lpstr>
      <vt:lpstr>Belegverpflichtung</vt:lpstr>
      <vt:lpstr>Eckpunkte Fremdsprachenbelegung</vt:lpstr>
      <vt:lpstr>Eckpunkte - Wahl der Abiturfächer §10</vt:lpstr>
      <vt:lpstr>zeitlicher Ablauf Kursanwahl Klasse 10</vt:lpstr>
      <vt:lpstr>Beratungsmöglichkeiten</vt:lpstr>
      <vt:lpstr>Danke für Ihre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Qualifikationsphase der gymnasialen Oberstufe nach GOSTV 2009</dc:title>
  <dc:creator>user</dc:creator>
  <cp:lastModifiedBy>Lutz Grey</cp:lastModifiedBy>
  <cp:revision>180</cp:revision>
  <cp:lastPrinted>2019-03-04T09:30:37Z</cp:lastPrinted>
  <dcterms:created xsi:type="dcterms:W3CDTF">2013-01-13T09:21:20Z</dcterms:created>
  <dcterms:modified xsi:type="dcterms:W3CDTF">2022-01-12T08:14:26Z</dcterms:modified>
</cp:coreProperties>
</file>