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56" r:id="rId2"/>
    <p:sldId id="276" r:id="rId3"/>
    <p:sldId id="277" r:id="rId4"/>
    <p:sldId id="280" r:id="rId5"/>
    <p:sldId id="281" r:id="rId6"/>
    <p:sldId id="282" r:id="rId7"/>
    <p:sldId id="286" r:id="rId8"/>
    <p:sldId id="288" r:id="rId9"/>
    <p:sldId id="287" r:id="rId10"/>
    <p:sldId id="290" r:id="rId11"/>
    <p:sldId id="284" r:id="rId12"/>
    <p:sldId id="260" r:id="rId13"/>
    <p:sldId id="261" r:id="rId14"/>
    <p:sldId id="292" r:id="rId15"/>
    <p:sldId id="262" r:id="rId16"/>
    <p:sldId id="296" r:id="rId17"/>
    <p:sldId id="307" r:id="rId18"/>
    <p:sldId id="295" r:id="rId19"/>
    <p:sldId id="305" r:id="rId20"/>
    <p:sldId id="291" r:id="rId21"/>
    <p:sldId id="294" r:id="rId22"/>
    <p:sldId id="274" r:id="rId2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9" autoAdjust="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18BBD4-E303-483E-B354-27AF5B16AB66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lutz.grey@lk.brandenburg.d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636912"/>
            <a:ext cx="8928992" cy="1800200"/>
          </a:xfrm>
        </p:spPr>
        <p:txBody>
          <a:bodyPr>
            <a:noAutofit/>
          </a:bodyPr>
          <a:lstStyle/>
          <a:p>
            <a:r>
              <a:rPr lang="de-DE" sz="4800" dirty="0"/>
              <a:t>Kursanwahl in Klasse 10 </a:t>
            </a:r>
            <a:r>
              <a:rPr lang="de-DE" sz="4800" dirty="0" smtClean="0"/>
              <a:t>– Vorbereitung </a:t>
            </a:r>
            <a:r>
              <a:rPr lang="de-DE" sz="4800" dirty="0"/>
              <a:t>auf die </a:t>
            </a:r>
            <a:r>
              <a:rPr lang="de-DE" sz="4800" dirty="0" smtClean="0"/>
              <a:t>Qualifikationsphase </a:t>
            </a:r>
            <a:r>
              <a:rPr lang="de-DE" sz="4800" dirty="0"/>
              <a:t>der gymnasialen Oberstufe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640960" cy="182460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         Informationsveranstaltung </a:t>
            </a:r>
            <a:r>
              <a:rPr lang="de-DE" sz="2400" dirty="0"/>
              <a:t>des Einstein Gymnasiums für die </a:t>
            </a:r>
            <a:r>
              <a:rPr lang="de-DE" sz="2400" dirty="0" smtClean="0"/>
              <a:t>Schüler und Eltern </a:t>
            </a:r>
            <a:r>
              <a:rPr lang="de-DE" sz="2400" dirty="0"/>
              <a:t>der Klassenstufe 9</a:t>
            </a:r>
          </a:p>
        </p:txBody>
      </p:sp>
    </p:spTree>
    <p:extLst>
      <p:ext uri="{BB962C8B-B14F-4D97-AF65-F5344CB8AC3E}">
        <p14:creationId xmlns:p14="http://schemas.microsoft.com/office/powerpoint/2010/main" val="310708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Kursanwahl - Beispiel </a:t>
            </a:r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/>
          <a:lstStyle/>
          <a:p>
            <a:r>
              <a:rPr lang="de-DE" dirty="0"/>
              <a:t>10 b,c,d </a:t>
            </a:r>
            <a:r>
              <a:rPr lang="de-DE" b="1" u="sng" dirty="0"/>
              <a:t>ohne</a:t>
            </a:r>
            <a:r>
              <a:rPr lang="de-DE" dirty="0"/>
              <a:t> Latein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34963"/>
              </p:ext>
            </p:extLst>
          </p:nvPr>
        </p:nvGraphicFramePr>
        <p:xfrm>
          <a:off x="107503" y="2132858"/>
          <a:ext cx="8928992" cy="4680521"/>
        </p:xfrm>
        <a:graphic>
          <a:graphicData uri="http://schemas.openxmlformats.org/drawingml/2006/table">
            <a:tbl>
              <a:tblPr firstRow="1" firstCol="1" bandRow="1"/>
              <a:tblGrid>
                <a:gridCol w="3748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0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Aufgabenfeld</a:t>
                      </a:r>
                      <a:r>
                        <a:rPr lang="de-DE" sz="1400" b="1" baseline="0" dirty="0" smtClean="0">
                          <a:effectLst/>
                          <a:latin typeface="Arial"/>
                          <a:ea typeface="Times New Roman"/>
                        </a:rPr>
                        <a:t> (AF)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Fach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Wochenstundenzahl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Anwahl x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9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IAF</a:t>
                      </a:r>
                      <a:r>
                        <a:rPr lang="de-DE" sz="1400" b="1" baseline="0" dirty="0" smtClean="0">
                          <a:effectLst/>
                          <a:latin typeface="Arial"/>
                          <a:ea typeface="Times New Roman"/>
                        </a:rPr>
                        <a:t> I</a:t>
                      </a: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sprachlich-literarisch-künstlerisch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8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8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/4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8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9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gesellschaftswissenschaftlich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/4/6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8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8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WIWI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89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PS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654396"/>
                  </a:ext>
                </a:extLst>
              </a:tr>
              <a:tr h="54198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mathematisch-naturwissenschaftlich-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technisch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2/4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 x</a:t>
                      </a: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ohne</a:t>
                      </a:r>
                      <a:r>
                        <a:rPr lang="de-DE" sz="1400" b="1" baseline="0" dirty="0" smtClean="0">
                          <a:effectLst/>
                          <a:latin typeface="Arial"/>
                          <a:ea typeface="Times New Roman"/>
                        </a:rPr>
                        <a:t> AF 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ME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 </a:t>
                      </a:r>
                      <a:r>
                        <a:rPr lang="de-DE" sz="14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8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insgesamt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10h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2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 smtClean="0"/>
              <a:t>Voraussetzungen </a:t>
            </a:r>
            <a:r>
              <a:rPr lang="de-DE" sz="4400" dirty="0"/>
              <a:t>für den Eintritt in die Qualifikationsphase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Versetzung am Ende der Jahrgangsstufe 10:</a:t>
            </a:r>
          </a:p>
          <a:p>
            <a:pPr marL="0" indent="0">
              <a:buNone/>
            </a:pPr>
            <a:r>
              <a:rPr lang="de-DE" dirty="0"/>
              <a:t>„In die Qualifikationsphase wird versetzt, wer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i</a:t>
            </a:r>
            <a:r>
              <a:rPr lang="de-DE" dirty="0" smtClean="0"/>
              <a:t>n </a:t>
            </a:r>
            <a:r>
              <a:rPr lang="de-DE" dirty="0"/>
              <a:t>jedem Fach mindestens ausreichende </a:t>
            </a:r>
            <a:r>
              <a:rPr lang="de-DE" dirty="0" smtClean="0"/>
              <a:t>Leistungen (4) erreicht </a:t>
            </a:r>
            <a:r>
              <a:rPr lang="de-DE" dirty="0"/>
              <a:t>hat oder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b</a:t>
            </a:r>
            <a:r>
              <a:rPr lang="de-DE" dirty="0" smtClean="0"/>
              <a:t>ei </a:t>
            </a:r>
            <a:r>
              <a:rPr lang="de-DE" dirty="0"/>
              <a:t>ansonsten mindestens ausreichenden Leistungen höchstens eine mangelhafte Leistung </a:t>
            </a:r>
            <a:r>
              <a:rPr lang="de-DE" dirty="0" smtClean="0"/>
              <a:t>(5) aufweist </a:t>
            </a:r>
            <a:r>
              <a:rPr lang="de-DE" dirty="0"/>
              <a:t>und diese mit einer mindestens befriedigenden Leistung </a:t>
            </a:r>
            <a:r>
              <a:rPr lang="de-DE" dirty="0" smtClean="0"/>
              <a:t>(3) ausgleichen </a:t>
            </a:r>
            <a:r>
              <a:rPr lang="de-DE" dirty="0"/>
              <a:t>kann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Der Ausgleich für eine mangelhafte Leistung in der Fächergruppe I muss durch ein anderes Fach dieser Fächergruppe </a:t>
            </a:r>
            <a:r>
              <a:rPr lang="de-DE" dirty="0" smtClean="0"/>
              <a:t>erfolgen.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69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de-DE" sz="4400" dirty="0" smtClean="0"/>
              <a:t>Ausblick SEK II – Qualifikationsphase (11/I – 12/II)</a:t>
            </a:r>
            <a:endParaRPr lang="de-DE" sz="4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4000" dirty="0" smtClean="0"/>
              <a:t>seit </a:t>
            </a:r>
            <a:r>
              <a:rPr lang="de-DE" sz="4000" dirty="0"/>
              <a:t>2019 </a:t>
            </a:r>
            <a:r>
              <a:rPr lang="de-DE" sz="4000" dirty="0" smtClean="0"/>
              <a:t>gilt die neue GOSTV an Gymnasien</a:t>
            </a:r>
            <a:endParaRPr lang="de-DE" sz="4000" dirty="0"/>
          </a:p>
          <a:p>
            <a:r>
              <a:rPr lang="de-DE" sz="4000" dirty="0" smtClean="0"/>
              <a:t> Anwahl </a:t>
            </a:r>
            <a:r>
              <a:rPr lang="de-DE" sz="4000" dirty="0"/>
              <a:t>von mind. 10 Kursen davon:</a:t>
            </a:r>
          </a:p>
          <a:p>
            <a:pPr marL="971550" lvl="1" indent="-571500"/>
            <a:r>
              <a:rPr lang="de-DE" sz="3600" dirty="0"/>
              <a:t>2 Leistungskurse (je </a:t>
            </a:r>
            <a:r>
              <a:rPr lang="de-DE" sz="3600" dirty="0" smtClean="0"/>
              <a:t>5 WS</a:t>
            </a:r>
            <a:r>
              <a:rPr lang="de-DE" sz="3600" dirty="0"/>
              <a:t>)</a:t>
            </a:r>
          </a:p>
          <a:p>
            <a:pPr marL="971550" lvl="1" indent="-571500"/>
            <a:r>
              <a:rPr lang="de-DE" sz="3600" dirty="0"/>
              <a:t>7 Grundkurse (je </a:t>
            </a:r>
            <a:r>
              <a:rPr lang="de-DE" sz="3600" dirty="0" smtClean="0"/>
              <a:t>3 WS</a:t>
            </a:r>
            <a:r>
              <a:rPr lang="de-DE" sz="3600" dirty="0"/>
              <a:t>, </a:t>
            </a:r>
            <a:r>
              <a:rPr lang="de-DE" sz="3600" dirty="0" smtClean="0"/>
              <a:t>Ma 4 WS</a:t>
            </a:r>
            <a:r>
              <a:rPr lang="de-DE" sz="3600" dirty="0"/>
              <a:t>)</a:t>
            </a:r>
          </a:p>
          <a:p>
            <a:pPr marL="971550" lvl="1" indent="-571500"/>
            <a:r>
              <a:rPr lang="de-DE" sz="3600" dirty="0"/>
              <a:t>Seminarkurs (</a:t>
            </a:r>
            <a:r>
              <a:rPr lang="de-DE" sz="3600" dirty="0" smtClean="0"/>
              <a:t>2 WS)</a:t>
            </a:r>
          </a:p>
          <a:p>
            <a:pPr marL="0" indent="0" algn="ctr">
              <a:buNone/>
            </a:pPr>
            <a:r>
              <a:rPr lang="de-DE" sz="4000" dirty="0" smtClean="0"/>
              <a:t>Pflichtstundenzahl: 33/34 WS</a:t>
            </a:r>
          </a:p>
          <a:p>
            <a:pPr marL="971550" lvl="1" indent="-571500"/>
            <a:endParaRPr lang="de-DE" sz="3600" dirty="0"/>
          </a:p>
          <a:p>
            <a:pPr marL="971550" lvl="1" indent="-571500"/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145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01000" cy="1143000"/>
          </a:xfrm>
        </p:spPr>
        <p:txBody>
          <a:bodyPr>
            <a:normAutofit/>
          </a:bodyPr>
          <a:lstStyle/>
          <a:p>
            <a:r>
              <a:rPr lang="de-DE" sz="4400" dirty="0"/>
              <a:t>Ausblick SEK II – Qualifikationsphase (</a:t>
            </a:r>
            <a:r>
              <a:rPr lang="de-DE" sz="4400" dirty="0" smtClean="0"/>
              <a:t>11/I - 12/II</a:t>
            </a:r>
            <a:r>
              <a:rPr lang="de-DE" sz="4400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29408"/>
            <a:ext cx="903649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/>
              <a:t>Leistungskurse:</a:t>
            </a:r>
          </a:p>
          <a:p>
            <a:pPr marL="0" indent="0">
              <a:buNone/>
            </a:pPr>
            <a:r>
              <a:rPr lang="de-DE" sz="4000" b="1" dirty="0"/>
              <a:t>1. LK-Fach aus den F</a:t>
            </a:r>
            <a:r>
              <a:rPr lang="de-DE" sz="4000" b="1" dirty="0" smtClean="0"/>
              <a:t>ächern </a:t>
            </a:r>
            <a:endParaRPr lang="de-DE" sz="4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4000" dirty="0"/>
              <a:t>Deutsch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4000" dirty="0"/>
              <a:t>f</a:t>
            </a:r>
            <a:r>
              <a:rPr lang="de-DE" sz="4000" dirty="0" smtClean="0"/>
              <a:t>ortgeführte Fremdsprache (EN, FR, SN)</a:t>
            </a:r>
            <a:endParaRPr lang="de-DE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4000" dirty="0"/>
              <a:t>Mathematik</a:t>
            </a:r>
          </a:p>
          <a:p>
            <a:pPr marL="0" indent="0">
              <a:buNone/>
            </a:pPr>
            <a:r>
              <a:rPr lang="de-DE" sz="4000" b="1" dirty="0"/>
              <a:t>2. LK-Fach „freie Wahl“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4000" dirty="0"/>
              <a:t>(entsprechend Angebot der Schule)</a:t>
            </a:r>
          </a:p>
        </p:txBody>
      </p:sp>
    </p:spTree>
    <p:extLst>
      <p:ext uri="{BB962C8B-B14F-4D97-AF65-F5344CB8AC3E}">
        <p14:creationId xmlns:p14="http://schemas.microsoft.com/office/powerpoint/2010/main" val="30747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63CD9-CEDA-4D59-A3C2-03E9F496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2880"/>
            <a:ext cx="9145016" cy="1111664"/>
          </a:xfrm>
        </p:spPr>
        <p:txBody>
          <a:bodyPr>
            <a:normAutofit/>
          </a:bodyPr>
          <a:lstStyle/>
          <a:p>
            <a:r>
              <a:rPr lang="de-DE" sz="4400" dirty="0"/>
              <a:t>Ausblick SEK II – Qualifikationsphase (</a:t>
            </a:r>
            <a:r>
              <a:rPr lang="de-DE" sz="4400" dirty="0" smtClean="0"/>
              <a:t>11/I – 12/II)</a:t>
            </a:r>
            <a:endParaRPr lang="de-DE" sz="4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5CCC76-80FF-4918-BDDC-7A95C29B3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74968"/>
              </p:ext>
            </p:extLst>
          </p:nvPr>
        </p:nvGraphicFramePr>
        <p:xfrm>
          <a:off x="107504" y="1700806"/>
          <a:ext cx="8928993" cy="504056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2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203">
                <a:tc>
                  <a:txBody>
                    <a:bodyPr/>
                    <a:lstStyle/>
                    <a:p>
                      <a:pPr marL="6350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Aufgabenfeld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Fach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03">
                <a:tc rowSpan="3">
                  <a:txBody>
                    <a:bodyPr/>
                    <a:lstStyle/>
                    <a:p>
                      <a:pPr marL="6350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AF I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algn="ctr">
                        <a:lnSpc>
                          <a:spcPct val="86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sprachlich-literarisch-künstlerisch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Deutsch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Fortgeführte Fremdsprache (FFS): 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Englisch, Französisch, Spanisch, Latein (nur GK)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künstlerisches Fach: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 Kunst, Musik, Darstel-lendes Spiel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30">
                <a:tc>
                  <a:txBody>
                    <a:bodyPr/>
                    <a:lstStyle/>
                    <a:p>
                      <a:pPr marL="63500" algn="ctr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AF II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algn="ctr">
                        <a:lnSpc>
                          <a:spcPts val="171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/>
                          <a:ea typeface="Arial"/>
                        </a:rPr>
                        <a:t>gesellschaftswissenschaftlich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Geschichte, 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Geografie, Politische Bildung, </a:t>
                      </a:r>
                      <a:r>
                        <a:rPr lang="de-DE" sz="1500" dirty="0" smtClean="0">
                          <a:effectLst/>
                          <a:latin typeface="Arial"/>
                          <a:ea typeface="Arial"/>
                        </a:rPr>
                        <a:t>Wirtschaft, Psychologie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409">
                <a:tc rowSpan="2">
                  <a:txBody>
                    <a:bodyPr/>
                    <a:lstStyle/>
                    <a:p>
                      <a:pPr marL="63500" algn="ctr">
                        <a:lnSpc>
                          <a:spcPts val="167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AF III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marR="567690" algn="ctr">
                        <a:lnSpc>
                          <a:spcPct val="86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  <a:latin typeface="Arial"/>
                          <a:ea typeface="Arial"/>
                        </a:rPr>
                        <a:t>mathematisch-naturwissenschaftlich-technisch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Mathematik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e-DE" sz="1500" b="1" dirty="0">
                          <a:effectLst/>
                          <a:latin typeface="Arial"/>
                          <a:ea typeface="Arial"/>
                        </a:rPr>
                        <a:t>Naturwissenschaft: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 Biologie, Chemie, Physik </a:t>
                      </a:r>
                      <a:r>
                        <a:rPr lang="de-DE" sz="1500" b="0" dirty="0">
                          <a:effectLst/>
                          <a:latin typeface="Arial"/>
                          <a:ea typeface="Arial"/>
                        </a:rPr>
                        <a:t>Technische Fächer: </a:t>
                      </a:r>
                      <a:r>
                        <a:rPr lang="de-DE" sz="1500" dirty="0">
                          <a:effectLst/>
                          <a:latin typeface="Arial"/>
                          <a:ea typeface="Arial"/>
                        </a:rPr>
                        <a:t>Informatik, Technik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ohne AF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Sport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ohne AF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Seminarkurs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/>
                          <a:ea typeface="Arial"/>
                        </a:rPr>
                        <a:t>zusätzliches Fach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/>
                          <a:ea typeface="Arial"/>
                        </a:rPr>
                        <a:t>Medien und </a:t>
                      </a:r>
                      <a:r>
                        <a:rPr lang="en-US" sz="1500" dirty="0" smtClean="0">
                          <a:effectLst/>
                          <a:latin typeface="Arial"/>
                          <a:ea typeface="Arial"/>
                        </a:rPr>
                        <a:t>Kommunikation …</a:t>
                      </a:r>
                      <a:endParaRPr lang="de-DE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3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/>
              <a:t>Ausblick SEK II – Qualifikationsphase (11./12.)</a:t>
            </a:r>
            <a:br>
              <a:rPr lang="de-DE" sz="4400" dirty="0"/>
            </a:br>
            <a:r>
              <a:rPr lang="de-DE" sz="4400" dirty="0"/>
              <a:t> Der Seminarkurs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91264" cy="4680520"/>
          </a:xfrm>
        </p:spPr>
        <p:txBody>
          <a:bodyPr>
            <a:normAutofit/>
          </a:bodyPr>
          <a:lstStyle/>
          <a:p>
            <a:r>
              <a:rPr lang="de-DE" sz="3200" dirty="0"/>
              <a:t>dient der fachlichen, fächerübergreifenden oder fächerverbindenden Vertiefung in einem oder mehreren Unterrichtsfächern</a:t>
            </a:r>
          </a:p>
          <a:p>
            <a:r>
              <a:rPr lang="de-DE" sz="3200" dirty="0"/>
              <a:t>Ausprägung „Wissenschaftspropädeutik“ oder „Studien- und Berufsorientierung“</a:t>
            </a:r>
          </a:p>
          <a:p>
            <a:r>
              <a:rPr lang="de-DE" sz="3200" dirty="0"/>
              <a:t>w</a:t>
            </a:r>
            <a:r>
              <a:rPr lang="de-DE" sz="3200" dirty="0" smtClean="0"/>
              <a:t>ird </a:t>
            </a:r>
            <a:r>
              <a:rPr lang="de-DE" sz="3200" dirty="0"/>
              <a:t>einem bestimmten Fach zugeordnet</a:t>
            </a:r>
          </a:p>
          <a:p>
            <a:r>
              <a:rPr lang="de-DE" sz="3200" dirty="0"/>
              <a:t>Anwahl durch Schüler unabhängig von der Kursbelegung</a:t>
            </a:r>
          </a:p>
        </p:txBody>
      </p:sp>
    </p:spTree>
    <p:extLst>
      <p:ext uri="{BB962C8B-B14F-4D97-AF65-F5344CB8AC3E}">
        <p14:creationId xmlns:p14="http://schemas.microsoft.com/office/powerpoint/2010/main" val="13123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Eckpunkte Fremdsprachenbelegung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5040560"/>
          </a:xfrm>
        </p:spPr>
        <p:txBody>
          <a:bodyPr>
            <a:normAutofit/>
          </a:bodyPr>
          <a:lstStyle/>
          <a:p>
            <a:r>
              <a:rPr lang="de-DE" dirty="0" smtClean="0"/>
              <a:t>In </a:t>
            </a:r>
            <a:r>
              <a:rPr lang="de-DE" dirty="0"/>
              <a:t>der GOST sind grundsätzlich 2 FS zu belegen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Die </a:t>
            </a:r>
            <a:r>
              <a:rPr lang="de-DE" dirty="0"/>
              <a:t>Belegung einer zweiten Fremdsprache kann </a:t>
            </a:r>
            <a:r>
              <a:rPr lang="de-DE" dirty="0" smtClean="0"/>
              <a:t>entfallen, </a:t>
            </a:r>
            <a:r>
              <a:rPr lang="de-DE" dirty="0"/>
              <a:t>wenn vor Eintritt in die GOST eine FS mindestens 6 Jahre (in der Regel Englisch) und eine zweite  </a:t>
            </a:r>
            <a:r>
              <a:rPr lang="de-DE" dirty="0" smtClean="0"/>
              <a:t>mindestens </a:t>
            </a:r>
            <a:r>
              <a:rPr lang="de-DE" dirty="0"/>
              <a:t>4 Jahre aufsteigend gelernt worden ist (betrifft alle FS</a:t>
            </a:r>
            <a:r>
              <a:rPr lang="de-DE" dirty="0" smtClean="0"/>
              <a:t>).</a:t>
            </a:r>
          </a:p>
          <a:p>
            <a:endParaRPr lang="de-DE" dirty="0"/>
          </a:p>
          <a:p>
            <a:r>
              <a:rPr lang="de-DE" dirty="0"/>
              <a:t>im Leistungskurs	5 </a:t>
            </a:r>
            <a:r>
              <a:rPr lang="de-DE" dirty="0" smtClean="0"/>
              <a:t>Wochenstunden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</a:t>
            </a:r>
            <a:r>
              <a:rPr lang="de-DE" dirty="0" smtClean="0"/>
              <a:t>m Grundkurs</a:t>
            </a:r>
            <a:r>
              <a:rPr lang="de-DE" dirty="0"/>
              <a:t>	3 Wochenstunden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59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64" y="182880"/>
            <a:ext cx="9070836" cy="1111664"/>
          </a:xfrm>
        </p:spPr>
        <p:txBody>
          <a:bodyPr>
            <a:normAutofit/>
          </a:bodyPr>
          <a:lstStyle/>
          <a:p>
            <a:r>
              <a:rPr lang="de-DE" dirty="0" smtClean="0"/>
              <a:t>Belegverpflichtung </a:t>
            </a:r>
            <a:r>
              <a:rPr lang="de-DE" dirty="0"/>
              <a:t>nach GOSTV §1, §8, §9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473" y="2060848"/>
            <a:ext cx="8224217" cy="42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Eckpunkte - Wahl der Abiturfächer §10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96544"/>
          </a:xfrm>
        </p:spPr>
        <p:txBody>
          <a:bodyPr>
            <a:normAutofit/>
          </a:bodyPr>
          <a:lstStyle/>
          <a:p>
            <a:r>
              <a:rPr lang="de-DE" dirty="0"/>
              <a:t>d</a:t>
            </a:r>
            <a:r>
              <a:rPr lang="de-DE" dirty="0" smtClean="0"/>
              <a:t>rei </a:t>
            </a:r>
            <a:r>
              <a:rPr lang="de-DE" dirty="0"/>
              <a:t>schriftliche Abiturprüfungen: Die beiden Leistungskursfächer und ein Grundkursfach nach Wahl der Schülerin oder des Schülers</a:t>
            </a:r>
          </a:p>
          <a:p>
            <a:r>
              <a:rPr lang="de-DE" dirty="0"/>
              <a:t>e</a:t>
            </a:r>
            <a:r>
              <a:rPr lang="de-DE" dirty="0" smtClean="0"/>
              <a:t>ine </a:t>
            </a:r>
            <a:r>
              <a:rPr lang="de-DE" dirty="0"/>
              <a:t>mündliche Abiturprüfung nach Wahl der Schülerin oder des Schülers </a:t>
            </a:r>
            <a:r>
              <a:rPr lang="de-DE" dirty="0" smtClean="0"/>
              <a:t>aus den </a:t>
            </a:r>
            <a:r>
              <a:rPr lang="de-DE" dirty="0"/>
              <a:t>seit der Einführungsphase belegten Grundkursfächern (außer DS)</a:t>
            </a:r>
          </a:p>
          <a:p>
            <a:r>
              <a:rPr lang="de-DE" dirty="0" smtClean="0"/>
              <a:t>2 </a:t>
            </a:r>
            <a:r>
              <a:rPr lang="de-DE" dirty="0"/>
              <a:t>aus 3 – Regel: Unter den vier Prüfungsfächern müssen sich zwei der drei Fächer Deutsch, Mathematik oder fortgeführte Fremdsprache </a:t>
            </a:r>
            <a:r>
              <a:rPr lang="de-DE" dirty="0" smtClean="0"/>
              <a:t>befinden</a:t>
            </a:r>
            <a:r>
              <a:rPr lang="de-DE" dirty="0"/>
              <a:t>.</a:t>
            </a:r>
          </a:p>
          <a:p>
            <a:r>
              <a:rPr lang="de-DE" dirty="0" smtClean="0"/>
              <a:t>AF </a:t>
            </a:r>
            <a:r>
              <a:rPr lang="de-DE" dirty="0"/>
              <a:t>– Regel: Aus jedem Aufgabenfeld muss ein Fach als Prüfungsfach gewählt werden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92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075240" cy="1111664"/>
          </a:xfrm>
        </p:spPr>
        <p:txBody>
          <a:bodyPr/>
          <a:lstStyle/>
          <a:p>
            <a:r>
              <a:rPr lang="de-DE" dirty="0" smtClean="0"/>
              <a:t>Wahl der 2 Leistungskurse für 11/12</a:t>
            </a:r>
            <a:endParaRPr lang="de-DE" dirty="0"/>
          </a:p>
        </p:txBody>
      </p:sp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507039"/>
              </p:ext>
            </p:extLst>
          </p:nvPr>
        </p:nvGraphicFramePr>
        <p:xfrm>
          <a:off x="457192" y="3645024"/>
          <a:ext cx="8291271" cy="2592287"/>
        </p:xfrm>
        <a:graphic>
          <a:graphicData uri="http://schemas.openxmlformats.org/drawingml/2006/table">
            <a:tbl>
              <a:tblPr firstRow="1" firstCol="1" bandRow="1"/>
              <a:tblGrid>
                <a:gridCol w="552133">
                  <a:extLst>
                    <a:ext uri="{9D8B030D-6E8A-4147-A177-3AD203B41FA5}">
                      <a16:colId xmlns:a16="http://schemas.microsoft.com/office/drawing/2014/main" val="2279922411"/>
                    </a:ext>
                  </a:extLst>
                </a:gridCol>
                <a:gridCol w="552133">
                  <a:extLst>
                    <a:ext uri="{9D8B030D-6E8A-4147-A177-3AD203B41FA5}">
                      <a16:colId xmlns:a16="http://schemas.microsoft.com/office/drawing/2014/main" val="2299258499"/>
                    </a:ext>
                  </a:extLst>
                </a:gridCol>
                <a:gridCol w="552133">
                  <a:extLst>
                    <a:ext uri="{9D8B030D-6E8A-4147-A177-3AD203B41FA5}">
                      <a16:colId xmlns:a16="http://schemas.microsoft.com/office/drawing/2014/main" val="397463670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861078505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1653667503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1943064888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3710520473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2287942730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1274678660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444425917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1991009052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2940635031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1052802485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483325677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1955659430"/>
                    </a:ext>
                  </a:extLst>
                </a:gridCol>
              </a:tblGrid>
              <a:tr h="62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PB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541032"/>
                  </a:ext>
                </a:extLst>
              </a:tr>
              <a:tr h="982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431418"/>
                  </a:ext>
                </a:extLst>
              </a:tr>
              <a:tr h="982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638635"/>
                  </a:ext>
                </a:extLst>
              </a:tr>
            </a:tbl>
          </a:graphicData>
        </a:graphic>
      </p:graphicFrame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368151"/>
          </a:xfrm>
        </p:spPr>
        <p:txBody>
          <a:bodyPr/>
          <a:lstStyle/>
          <a:p>
            <a:r>
              <a:rPr lang="de-DE" dirty="0" smtClean="0"/>
              <a:t>1. Erstwunsch (2 Leistungskurse)</a:t>
            </a:r>
          </a:p>
          <a:p>
            <a:r>
              <a:rPr lang="de-DE" dirty="0" smtClean="0"/>
              <a:t>2. Zweitwunsch (2Leistungskurse)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9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4525963"/>
          </a:xfrm>
        </p:spPr>
        <p:txBody>
          <a:bodyPr>
            <a:noAutofit/>
          </a:bodyPr>
          <a:lstStyle/>
          <a:p>
            <a:r>
              <a:rPr lang="de-DE" sz="3200" dirty="0" smtClean="0"/>
              <a:t>2. Halbjahr Klasse </a:t>
            </a:r>
            <a:r>
              <a:rPr lang="de-DE" sz="3200" dirty="0"/>
              <a:t>10 </a:t>
            </a:r>
            <a:r>
              <a:rPr lang="de-DE" sz="3200" dirty="0" smtClean="0"/>
              <a:t>an Gymnasien</a:t>
            </a:r>
            <a:br>
              <a:rPr lang="de-DE" sz="3200" dirty="0" smtClean="0"/>
            </a:br>
            <a:r>
              <a:rPr lang="de-DE" sz="3200" dirty="0" smtClean="0"/>
              <a:t>= Einführungsphase </a:t>
            </a:r>
            <a:r>
              <a:rPr lang="de-DE" sz="3200" dirty="0"/>
              <a:t>in die Qualifikationsphase </a:t>
            </a:r>
            <a:r>
              <a:rPr lang="de-DE" sz="3200" dirty="0" smtClean="0"/>
              <a:t>= Vorbereitung für Klasse 11 und 12</a:t>
            </a:r>
            <a:endParaRPr lang="de-DE" sz="3200" dirty="0"/>
          </a:p>
          <a:p>
            <a:r>
              <a:rPr lang="de-DE" sz="3200" dirty="0" smtClean="0"/>
              <a:t>alle </a:t>
            </a:r>
            <a:r>
              <a:rPr lang="de-DE" sz="3200" dirty="0"/>
              <a:t>Fächer, die in der Sekundarstufe II (SEK II) belegt </a:t>
            </a:r>
            <a:r>
              <a:rPr lang="de-DE" sz="3200" dirty="0" smtClean="0"/>
              <a:t>werden sollen, </a:t>
            </a:r>
            <a:r>
              <a:rPr lang="de-DE" sz="3200" dirty="0">
                <a:solidFill>
                  <a:srgbClr val="FF0000"/>
                </a:solidFill>
              </a:rPr>
              <a:t>müssen</a:t>
            </a:r>
            <a:r>
              <a:rPr lang="de-DE" sz="3200" dirty="0"/>
              <a:t> </a:t>
            </a:r>
            <a:r>
              <a:rPr lang="de-DE" sz="3200" dirty="0" smtClean="0"/>
              <a:t>zuvor in </a:t>
            </a:r>
            <a:r>
              <a:rPr lang="de-DE" sz="3200" dirty="0"/>
              <a:t>Klasse 10 mindestens </a:t>
            </a:r>
            <a:r>
              <a:rPr lang="de-DE" sz="3200" dirty="0" smtClean="0">
                <a:solidFill>
                  <a:srgbClr val="FF0000"/>
                </a:solidFill>
              </a:rPr>
              <a:t>zweistündig</a:t>
            </a:r>
            <a:r>
              <a:rPr lang="de-DE" sz="3200" b="1" dirty="0" smtClean="0">
                <a:solidFill>
                  <a:srgbClr val="FF0000"/>
                </a:solidFill>
              </a:rPr>
              <a:t> </a:t>
            </a:r>
            <a:r>
              <a:rPr lang="de-DE" sz="3200" dirty="0" smtClean="0"/>
              <a:t>belegt sein</a:t>
            </a:r>
            <a:endParaRPr lang="de-DE" sz="3200" dirty="0"/>
          </a:p>
          <a:p>
            <a:r>
              <a:rPr lang="de-DE" sz="3200" dirty="0" smtClean="0"/>
              <a:t>die Schüler </a:t>
            </a:r>
            <a:r>
              <a:rPr lang="de-DE" sz="3200" dirty="0"/>
              <a:t>wählen im </a:t>
            </a:r>
            <a:r>
              <a:rPr lang="de-DE" sz="3200" dirty="0" smtClean="0"/>
              <a:t>1. Halbjahr </a:t>
            </a:r>
            <a:r>
              <a:rPr lang="de-DE" sz="3200" dirty="0"/>
              <a:t>der Klasse 10 ihre Kursbelegung für die </a:t>
            </a:r>
            <a:r>
              <a:rPr lang="de-DE" sz="3200" dirty="0" smtClean="0"/>
              <a:t>Qualifikationsphase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4018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Zeitlicher Ablauf </a:t>
            </a:r>
            <a:r>
              <a:rPr lang="de-DE" dirty="0" smtClean="0"/>
              <a:t>Kursanwahl Klasse 10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686800" cy="3921299"/>
          </a:xfrm>
        </p:spPr>
        <p:txBody>
          <a:bodyPr/>
          <a:lstStyle/>
          <a:p>
            <a:r>
              <a:rPr lang="de-DE" dirty="0"/>
              <a:t>Abgabetermin </a:t>
            </a:r>
            <a:r>
              <a:rPr lang="de-DE" dirty="0" smtClean="0"/>
              <a:t>Kursanwahlzettel/Wahl der Leistungskurse: 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sz="4400" dirty="0" smtClean="0">
                <a:solidFill>
                  <a:srgbClr val="FF0000"/>
                </a:solidFill>
              </a:rPr>
              <a:t>23./25. November 2020 </a:t>
            </a:r>
            <a:r>
              <a:rPr lang="de-DE" dirty="0">
                <a:solidFill>
                  <a:schemeClr val="tx1"/>
                </a:solidFill>
              </a:rPr>
              <a:t>(Klassenleiter)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 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</a:t>
            </a:r>
            <a:r>
              <a:rPr lang="de-DE" dirty="0" smtClean="0">
                <a:solidFill>
                  <a:schemeClr val="tx1"/>
                </a:solidFill>
              </a:rPr>
              <a:t>is  Juni 2020 </a:t>
            </a:r>
            <a:r>
              <a:rPr lang="de-DE" dirty="0">
                <a:solidFill>
                  <a:schemeClr val="tx1"/>
                </a:solidFill>
              </a:rPr>
              <a:t>Zusammenstellung der </a:t>
            </a:r>
            <a:r>
              <a:rPr lang="de-DE" dirty="0" smtClean="0">
                <a:solidFill>
                  <a:schemeClr val="tx1"/>
                </a:solidFill>
              </a:rPr>
              <a:t>Kurse/Blockung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</a:t>
            </a:r>
            <a:r>
              <a:rPr lang="de-DE" dirty="0" smtClean="0">
                <a:solidFill>
                  <a:schemeClr val="tx1"/>
                </a:solidFill>
              </a:rPr>
              <a:t>is Mitte Juni 2020 </a:t>
            </a:r>
            <a:r>
              <a:rPr lang="de-DE" dirty="0">
                <a:solidFill>
                  <a:schemeClr val="tx1"/>
                </a:solidFill>
              </a:rPr>
              <a:t>Überprüfung der Kursanwahlen und Bekanntgabe der Kursbelegung für jeden Schüler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6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Beratungsmöglichkeiten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de-DE" sz="3600" dirty="0"/>
              <a:t> </a:t>
            </a:r>
            <a:r>
              <a:rPr lang="de-DE" sz="3600" dirty="0" smtClean="0">
                <a:hlinkClick r:id="rId2"/>
              </a:rPr>
              <a:t>lutz.grey@lk.brandenburg.de</a:t>
            </a:r>
            <a:endParaRPr lang="de-DE" sz="3600" dirty="0" smtClean="0"/>
          </a:p>
          <a:p>
            <a:endParaRPr lang="de-DE" sz="3600" dirty="0" smtClean="0"/>
          </a:p>
          <a:p>
            <a:r>
              <a:rPr lang="de-DE" sz="3600" dirty="0"/>
              <a:t> </a:t>
            </a:r>
            <a:r>
              <a:rPr lang="de-DE" sz="3600" dirty="0" smtClean="0"/>
              <a:t>0331/2897914</a:t>
            </a:r>
          </a:p>
          <a:p>
            <a:endParaRPr lang="de-DE" sz="3600" dirty="0" smtClean="0"/>
          </a:p>
          <a:p>
            <a:r>
              <a:rPr lang="de-DE" sz="3600" dirty="0" smtClean="0"/>
              <a:t> individuelle Beratung (Büro R 01-15)</a:t>
            </a:r>
          </a:p>
          <a:p>
            <a:pPr marL="0" indent="0">
              <a:buNone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1419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Danke für Ihre Aufmerksamkeit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1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</a:t>
            </a:r>
            <a:r>
              <a:rPr lang="de-DE" dirty="0"/>
              <a:t>ist neu?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144015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Fächer im Klassenverband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644008" y="2585999"/>
            <a:ext cx="4038600" cy="141906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Fächer im Kurssystem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769271" y="148478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/>
              <a:t>Unterricht </a:t>
            </a:r>
            <a:r>
              <a:rPr lang="de-DE" sz="4000" dirty="0" smtClean="0"/>
              <a:t>in Klasse </a:t>
            </a:r>
            <a:r>
              <a:rPr lang="de-DE" sz="4000" dirty="0"/>
              <a:t>10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44008" y="4077072"/>
            <a:ext cx="4104456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dazu neue Angebote:</a:t>
            </a:r>
          </a:p>
          <a:p>
            <a:r>
              <a:rPr lang="de-DE" sz="2000" b="1" dirty="0" smtClean="0"/>
              <a:t>Darstellendes </a:t>
            </a:r>
            <a:r>
              <a:rPr lang="de-DE" sz="2000" b="1" dirty="0"/>
              <a:t>Spiel (</a:t>
            </a:r>
            <a:r>
              <a:rPr lang="de-DE" sz="2000" b="1" dirty="0" smtClean="0"/>
              <a:t>DS)</a:t>
            </a:r>
          </a:p>
          <a:p>
            <a:r>
              <a:rPr lang="de-DE" sz="2000" b="1" dirty="0" smtClean="0"/>
              <a:t>Wirtschaftswissenschaften </a:t>
            </a:r>
            <a:r>
              <a:rPr lang="de-DE" sz="2000" b="1" dirty="0"/>
              <a:t>(</a:t>
            </a:r>
            <a:r>
              <a:rPr lang="de-DE" sz="2000" b="1" dirty="0" smtClean="0"/>
              <a:t>WI)</a:t>
            </a:r>
          </a:p>
          <a:p>
            <a:r>
              <a:rPr lang="de-DE" sz="2000" b="1" dirty="0" smtClean="0"/>
              <a:t>Medien </a:t>
            </a:r>
            <a:r>
              <a:rPr lang="de-DE" sz="2000" b="1" dirty="0"/>
              <a:t>und Kommunikation (</a:t>
            </a:r>
            <a:r>
              <a:rPr lang="de-DE" sz="2000" b="1" dirty="0" smtClean="0"/>
              <a:t>ME) Technik </a:t>
            </a:r>
            <a:r>
              <a:rPr lang="de-DE" sz="2000" b="1" dirty="0"/>
              <a:t>(</a:t>
            </a:r>
            <a:r>
              <a:rPr lang="de-DE" sz="2000" b="1" dirty="0" smtClean="0"/>
              <a:t>TE)</a:t>
            </a:r>
          </a:p>
          <a:p>
            <a:r>
              <a:rPr lang="de-DE" sz="2000" b="1" dirty="0" smtClean="0"/>
              <a:t>Psychologie (PS)</a:t>
            </a:r>
            <a:endParaRPr lang="de-DE" sz="2000" b="1" dirty="0"/>
          </a:p>
        </p:txBody>
      </p:sp>
      <p:sp>
        <p:nvSpPr>
          <p:cNvPr id="14" name="Pfeil nach unten 13"/>
          <p:cNvSpPr/>
          <p:nvPr/>
        </p:nvSpPr>
        <p:spPr>
          <a:xfrm>
            <a:off x="2555776" y="2192670"/>
            <a:ext cx="45719" cy="372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Pfeil nach unten 14"/>
          <p:cNvSpPr/>
          <p:nvPr/>
        </p:nvSpPr>
        <p:spPr>
          <a:xfrm>
            <a:off x="6516216" y="2192670"/>
            <a:ext cx="72008" cy="372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Pfeil nach unten 15"/>
          <p:cNvSpPr/>
          <p:nvPr/>
        </p:nvSpPr>
        <p:spPr>
          <a:xfrm>
            <a:off x="6588224" y="386104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39552" y="623731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Mindeststundenzahl:  35 </a:t>
            </a:r>
            <a:r>
              <a:rPr lang="de-DE" sz="2000" dirty="0"/>
              <a:t>Wochenstunden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24128" y="36450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z.B. EK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691680" y="37077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z.B. 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7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7461"/>
            <a:ext cx="8229600" cy="1111664"/>
          </a:xfrm>
        </p:spPr>
        <p:txBody>
          <a:bodyPr/>
          <a:lstStyle/>
          <a:p>
            <a:r>
              <a:rPr lang="de-DE" dirty="0" smtClean="0"/>
              <a:t>Übersicht: Fächer im </a:t>
            </a:r>
            <a:r>
              <a:rPr lang="de-DE" dirty="0"/>
              <a:t>Klassenverband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562400"/>
              </p:ext>
            </p:extLst>
          </p:nvPr>
        </p:nvGraphicFramePr>
        <p:xfrm>
          <a:off x="395536" y="1844824"/>
          <a:ext cx="8496945" cy="46380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Aufgabenfeld (AF)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Anzahl der</a:t>
                      </a:r>
                      <a:r>
                        <a:rPr lang="de-DE" baseline="0" dirty="0"/>
                        <a:t> Wochenstunden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Bemerkungen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AF I</a:t>
                      </a:r>
                      <a:endParaRPr lang="de-DE" sz="2000" dirty="0"/>
                    </a:p>
                    <a:p>
                      <a:pPr algn="ctr"/>
                      <a:r>
                        <a:rPr lang="de-DE" sz="1400" b="0" dirty="0" smtClean="0"/>
                        <a:t>sprachlich-literarisch-künstlerisch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DE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4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EN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3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FR/SN*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3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 smtClean="0"/>
                        <a:t>  </a:t>
                      </a:r>
                      <a:r>
                        <a:rPr lang="de-DE" sz="2000" dirty="0" smtClean="0"/>
                        <a:t>+2 </a:t>
                      </a:r>
                      <a:r>
                        <a:rPr lang="de-DE" sz="2000" dirty="0"/>
                        <a:t>(10a</a:t>
                      </a:r>
                      <a:r>
                        <a:rPr lang="de-DE" sz="2000" dirty="0" smtClean="0"/>
                        <a:t>)*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AF II</a:t>
                      </a:r>
                      <a:endParaRPr lang="de-DE" sz="2000" dirty="0"/>
                    </a:p>
                    <a:p>
                      <a:pPr algn="ctr"/>
                      <a:r>
                        <a:rPr lang="de-DE" sz="1400" b="0" dirty="0" smtClean="0"/>
                        <a:t>gesellschaftswissenschaftlich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GE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2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dirty="0" smtClean="0"/>
                        <a:t>  -2 </a:t>
                      </a:r>
                      <a:r>
                        <a:rPr lang="de-DE" sz="2000" dirty="0"/>
                        <a:t>(10a) </a:t>
                      </a:r>
                      <a:r>
                        <a:rPr lang="de-DE" sz="2000" dirty="0" smtClean="0"/>
                        <a:t>  </a:t>
                      </a:r>
                    </a:p>
                    <a:p>
                      <a:pPr algn="l"/>
                      <a:r>
                        <a:rPr lang="de-DE" sz="2000" baseline="0" dirty="0" smtClean="0"/>
                        <a:t>  </a:t>
                      </a:r>
                      <a:r>
                        <a:rPr lang="de-DE" sz="2000" dirty="0" smtClean="0"/>
                        <a:t>bilingual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AF III</a:t>
                      </a:r>
                      <a:endParaRPr lang="de-DE" sz="2000" dirty="0"/>
                    </a:p>
                    <a:p>
                      <a:pPr algn="ctr"/>
                      <a:r>
                        <a:rPr lang="de-DE" sz="1400" dirty="0" smtClean="0"/>
                        <a:t>mathematisch-naturwissenschaftlich-technisch</a:t>
                      </a:r>
                      <a:endParaRPr lang="de-DE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MA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4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BI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2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CH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2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PH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2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 smtClean="0"/>
                        <a:t>ohne AF</a:t>
                      </a:r>
                      <a:endParaRPr lang="de-DE" sz="20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Sport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3</a:t>
                      </a:r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/>
                        <a:t>i</a:t>
                      </a:r>
                      <a:r>
                        <a:rPr lang="de-DE" sz="2000" b="1" dirty="0" smtClean="0"/>
                        <a:t>nsgesamt</a:t>
                      </a:r>
                      <a:r>
                        <a:rPr lang="de-DE" sz="2000" b="1" dirty="0"/>
                        <a:t>: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de-DE" sz="2000" b="1" dirty="0" smtClean="0"/>
                        <a:t>                                   25</a:t>
                      </a:r>
                      <a:endParaRPr lang="de-DE" sz="20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Übersicht: Kurse - </a:t>
            </a:r>
            <a:r>
              <a:rPr lang="de-DE" dirty="0" smtClean="0">
                <a:solidFill>
                  <a:srgbClr val="FF0000"/>
                </a:solidFill>
              </a:rPr>
              <a:t>wahlpflichtig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062198"/>
              </p:ext>
            </p:extLst>
          </p:nvPr>
        </p:nvGraphicFramePr>
        <p:xfrm>
          <a:off x="323528" y="1772816"/>
          <a:ext cx="8507289" cy="356973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9583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Aufgabenfeld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Anzahl</a:t>
                      </a:r>
                      <a:r>
                        <a:rPr lang="de-DE" sz="2400" baseline="0" dirty="0"/>
                        <a:t> der </a:t>
                      </a:r>
                      <a:r>
                        <a:rPr lang="de-DE" sz="2400" baseline="0" dirty="0" smtClean="0"/>
                        <a:t>Wochen-stunden </a:t>
                      </a:r>
                      <a:r>
                        <a:rPr lang="de-DE" sz="2400" baseline="0" dirty="0"/>
                        <a:t>pro Fach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06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AF I</a:t>
                      </a:r>
                      <a:endParaRPr lang="de-D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MU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aseline="0" dirty="0"/>
                        <a:t>oder </a:t>
                      </a:r>
                      <a:r>
                        <a:rPr lang="de-DE" sz="2400" b="1" baseline="0" dirty="0" smtClean="0">
                          <a:solidFill>
                            <a:srgbClr val="FF0000"/>
                          </a:solidFill>
                        </a:rPr>
                        <a:t>KU </a:t>
                      </a:r>
                      <a:endParaRPr lang="de-DE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85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AF II</a:t>
                      </a:r>
                      <a:endParaRPr lang="de-D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PB</a:t>
                      </a:r>
                      <a:r>
                        <a:rPr lang="de-DE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2400" dirty="0"/>
                        <a:t>oder 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WI</a:t>
                      </a:r>
                      <a:r>
                        <a:rPr lang="de-DE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2400" dirty="0" smtClean="0"/>
                        <a:t>oder 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EK</a:t>
                      </a:r>
                    </a:p>
                    <a:p>
                      <a:pPr algn="ctr"/>
                      <a:r>
                        <a:rPr lang="de-DE" sz="2400" dirty="0" smtClean="0">
                          <a:solidFill>
                            <a:schemeClr val="tx1"/>
                          </a:solidFill>
                        </a:rPr>
                        <a:t>oder </a:t>
                      </a:r>
                      <a:r>
                        <a:rPr lang="de-DE" sz="2400" b="1" dirty="0" smtClean="0">
                          <a:solidFill>
                            <a:srgbClr val="FF0000"/>
                          </a:solidFill>
                        </a:rPr>
                        <a:t>PS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583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/>
                        <a:t>AF III</a:t>
                      </a:r>
                      <a:endParaRPr lang="de-D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k</a:t>
                      </a:r>
                      <a:r>
                        <a:rPr lang="de-DE" sz="2400" dirty="0" smtClean="0"/>
                        <a:t>eine </a:t>
                      </a:r>
                      <a:r>
                        <a:rPr lang="de-DE" sz="2400" dirty="0"/>
                        <a:t>wahlpflichtige </a:t>
                      </a:r>
                      <a:r>
                        <a:rPr lang="de-DE" sz="2400" dirty="0" smtClean="0"/>
                        <a:t>Belegung 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806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i</a:t>
                      </a:r>
                      <a:r>
                        <a:rPr lang="de-DE" sz="2400" b="1" dirty="0" smtClean="0"/>
                        <a:t>nsgesamt</a:t>
                      </a:r>
                      <a:r>
                        <a:rPr lang="de-DE" sz="2400" b="1" dirty="0"/>
                        <a:t>: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                                    </a:t>
                      </a:r>
                      <a:r>
                        <a:rPr lang="de-DE" sz="2400" b="1" dirty="0" smtClean="0"/>
                        <a:t>4</a:t>
                      </a:r>
                      <a:endParaRPr lang="de-DE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683230"/>
              </p:ext>
            </p:extLst>
          </p:nvPr>
        </p:nvGraphicFramePr>
        <p:xfrm>
          <a:off x="179513" y="1700809"/>
          <a:ext cx="8784975" cy="412479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7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7388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Aufgabenfeld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Anzahl </a:t>
                      </a:r>
                      <a:r>
                        <a:rPr lang="de-DE" sz="2400" dirty="0" smtClean="0"/>
                        <a:t>der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dirty="0" smtClean="0"/>
                        <a:t>Wochen- stunden </a:t>
                      </a:r>
                      <a:r>
                        <a:rPr lang="de-DE" sz="2400" dirty="0"/>
                        <a:t>pro Fach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AF I</a:t>
                      </a:r>
                      <a:endParaRPr lang="de-DE" sz="2400" dirty="0"/>
                    </a:p>
                    <a:p>
                      <a:pPr algn="ctr"/>
                      <a:r>
                        <a:rPr lang="de-DE" sz="1800" dirty="0" smtClean="0"/>
                        <a:t>sprachlich-literarisch-künstlerisch</a:t>
                      </a:r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baseline="0" dirty="0" smtClean="0">
                          <a:solidFill>
                            <a:srgbClr val="00B050"/>
                          </a:solidFill>
                        </a:rPr>
                        <a:t>DS, MU, KU, </a:t>
                      </a:r>
                      <a:r>
                        <a:rPr lang="de-DE" sz="2400" dirty="0" smtClean="0">
                          <a:solidFill>
                            <a:srgbClr val="00B050"/>
                          </a:solidFill>
                        </a:rPr>
                        <a:t>LA*</a:t>
                      </a:r>
                      <a:r>
                        <a:rPr lang="de-DE" sz="2400" dirty="0" smtClean="0"/>
                        <a:t> </a:t>
                      </a:r>
                      <a:endParaRPr lang="de-DE" sz="2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2/4*</a:t>
                      </a:r>
                      <a:r>
                        <a:rPr lang="de-DE" sz="2400" baseline="0" dirty="0" smtClean="0"/>
                        <a:t> (Latinum)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AF II</a:t>
                      </a:r>
                      <a:endParaRPr lang="de-DE" sz="2400" dirty="0"/>
                    </a:p>
                    <a:p>
                      <a:pPr algn="ctr"/>
                      <a:r>
                        <a:rPr lang="de-DE" sz="1800" dirty="0" smtClean="0"/>
                        <a:t>gesellschaftswissenschaftlich</a:t>
                      </a:r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rgbClr val="00B050"/>
                          </a:solidFill>
                        </a:rPr>
                        <a:t>WI,</a:t>
                      </a:r>
                      <a:r>
                        <a:rPr lang="de-DE" sz="2400" baseline="0" dirty="0" smtClean="0">
                          <a:solidFill>
                            <a:srgbClr val="00B050"/>
                          </a:solidFill>
                        </a:rPr>
                        <a:t> EK, PB, PS</a:t>
                      </a:r>
                      <a:endParaRPr lang="de-DE" sz="2400" baseline="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AF III</a:t>
                      </a:r>
                      <a:endParaRPr lang="de-DE" sz="2400" dirty="0"/>
                    </a:p>
                    <a:p>
                      <a:pPr algn="ctr"/>
                      <a:r>
                        <a:rPr lang="de-DE" sz="1800" dirty="0" smtClean="0"/>
                        <a:t>mathematisch-naturwissenschaftlich-technisch</a:t>
                      </a:r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rgbClr val="00B050"/>
                          </a:solidFill>
                        </a:rPr>
                        <a:t>IF,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smtClean="0">
                          <a:solidFill>
                            <a:srgbClr val="00B050"/>
                          </a:solidFill>
                        </a:rPr>
                        <a:t>TE</a:t>
                      </a:r>
                      <a:endParaRPr lang="de-DE" sz="2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89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zusätzliches Fach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rgbClr val="00B050"/>
                          </a:solidFill>
                        </a:rPr>
                        <a:t>ME</a:t>
                      </a:r>
                      <a:endParaRPr lang="de-DE" sz="2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Übersicht: Kurse - </a:t>
            </a:r>
            <a:r>
              <a:rPr lang="de-DE" dirty="0" smtClean="0">
                <a:solidFill>
                  <a:srgbClr val="00B050"/>
                </a:solidFill>
              </a:rPr>
              <a:t>frei wählbar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51520" y="4725144"/>
            <a:ext cx="87849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dirty="0" smtClean="0">
              <a:solidFill>
                <a:srgbClr val="00B050"/>
              </a:solidFill>
            </a:endParaRPr>
          </a:p>
          <a:p>
            <a:pPr algn="ctr"/>
            <a:endParaRPr lang="de-DE" sz="2800" dirty="0" smtClean="0">
              <a:solidFill>
                <a:srgbClr val="00B050"/>
              </a:solidFill>
            </a:endParaRPr>
          </a:p>
          <a:p>
            <a:pPr algn="ctr"/>
            <a:endParaRPr lang="de-DE" sz="2800" dirty="0" smtClean="0">
              <a:solidFill>
                <a:srgbClr val="00B050"/>
              </a:solidFill>
            </a:endParaRPr>
          </a:p>
          <a:p>
            <a:pPr algn="ctr"/>
            <a:r>
              <a:rPr lang="de-DE" sz="2800" dirty="0" smtClean="0">
                <a:solidFill>
                  <a:srgbClr val="00B050"/>
                </a:solidFill>
              </a:rPr>
              <a:t>Auffüllen </a:t>
            </a:r>
            <a:r>
              <a:rPr lang="de-DE" sz="2800" dirty="0">
                <a:solidFill>
                  <a:srgbClr val="00B050"/>
                </a:solidFill>
              </a:rPr>
              <a:t>der Kurse bis </a:t>
            </a:r>
            <a:r>
              <a:rPr lang="de-DE" sz="2800" dirty="0" smtClean="0">
                <a:solidFill>
                  <a:srgbClr val="00B050"/>
                </a:solidFill>
              </a:rPr>
              <a:t>zur Pflichtstundenzahl von 35h</a:t>
            </a:r>
            <a:endParaRPr lang="de-DE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Kursanwahl </a:t>
            </a:r>
            <a:r>
              <a:rPr lang="de-DE" dirty="0" smtClean="0"/>
              <a:t>- Beispiel </a:t>
            </a:r>
            <a:r>
              <a:rPr lang="de-DE" dirty="0"/>
              <a:t>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28801"/>
            <a:ext cx="8229600" cy="576063"/>
          </a:xfrm>
        </p:spPr>
        <p:txBody>
          <a:bodyPr/>
          <a:lstStyle/>
          <a:p>
            <a:r>
              <a:rPr lang="de-DE" dirty="0"/>
              <a:t>10a Bilinguale Klasse </a:t>
            </a:r>
            <a:r>
              <a:rPr lang="de-DE" b="1" u="sng" dirty="0"/>
              <a:t>mit</a:t>
            </a:r>
            <a:r>
              <a:rPr lang="de-DE" dirty="0"/>
              <a:t> Latein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478048"/>
              </p:ext>
            </p:extLst>
          </p:nvPr>
        </p:nvGraphicFramePr>
        <p:xfrm>
          <a:off x="107504" y="2204864"/>
          <a:ext cx="8928992" cy="4653137"/>
        </p:xfrm>
        <a:graphic>
          <a:graphicData uri="http://schemas.openxmlformats.org/drawingml/2006/table">
            <a:tbl>
              <a:tblPr firstRow="1" firstCol="1" bandRow="1"/>
              <a:tblGrid>
                <a:gridCol w="3667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Aufgabenfeld (AF)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Fach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Wochenstundenzahl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Anwahl x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22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sprachlich-literarisch-künstlerisch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14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 x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6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6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61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54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 AFII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gesellschaftswissenschaftlich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5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06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WIWI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54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PS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54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GE (bilingual)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214197"/>
                  </a:ext>
                </a:extLst>
              </a:tr>
              <a:tr h="3882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 AF III</a:t>
                      </a:r>
                      <a:endParaRPr lang="de-DE" sz="1400" b="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Arial"/>
                          <a:ea typeface="Times New Roman"/>
                        </a:rPr>
                        <a:t>mathematisch-naturwissenschaftlich-technisch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3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ohne</a:t>
                      </a:r>
                      <a:r>
                        <a:rPr lang="de-DE" sz="1400" b="1" baseline="0" dirty="0" smtClean="0">
                          <a:effectLst/>
                          <a:latin typeface="Arial"/>
                          <a:ea typeface="Times New Roman"/>
                        </a:rPr>
                        <a:t> AF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ME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6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 insgesamt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10h</a:t>
                      </a: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3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Kursanwahl - Beispiel </a:t>
            </a:r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28801"/>
            <a:ext cx="8229600" cy="576063"/>
          </a:xfrm>
        </p:spPr>
        <p:txBody>
          <a:bodyPr/>
          <a:lstStyle/>
          <a:p>
            <a:r>
              <a:rPr lang="de-DE" dirty="0"/>
              <a:t>10a Bilinguale Klasse </a:t>
            </a:r>
            <a:r>
              <a:rPr lang="de-DE" b="1" u="sng" dirty="0"/>
              <a:t>ohne</a:t>
            </a:r>
            <a:r>
              <a:rPr lang="de-DE" dirty="0"/>
              <a:t> Latein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05416"/>
              </p:ext>
            </p:extLst>
          </p:nvPr>
        </p:nvGraphicFramePr>
        <p:xfrm>
          <a:off x="107503" y="2132856"/>
          <a:ext cx="8928994" cy="4608513"/>
        </p:xfrm>
        <a:graphic>
          <a:graphicData uri="http://schemas.openxmlformats.org/drawingml/2006/table">
            <a:tbl>
              <a:tblPr firstRow="1" firstCol="1" bandRow="1"/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Aufgabenfeld</a:t>
                      </a:r>
                      <a:r>
                        <a:rPr lang="de-DE" sz="1400" b="1" baseline="0" dirty="0" smtClean="0">
                          <a:effectLst/>
                          <a:latin typeface="Arial"/>
                          <a:ea typeface="Times New Roman"/>
                        </a:rPr>
                        <a:t> (AF)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Fach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Wochenstundenzahl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Anwahl x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08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sprachlich-literarisch-künstlerisch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2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2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 x</a:t>
                      </a:r>
                      <a:r>
                        <a:rPr lang="de-DE" sz="14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8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9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gesellschaftswissenschaftlich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/4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9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WIWI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05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PS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GE (bilingual)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491511"/>
                  </a:ext>
                </a:extLst>
              </a:tr>
              <a:tr h="4393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mathematisch-naturwissenschaftlich-technisch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/4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400" b="1" dirty="0" smtClean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ohne</a:t>
                      </a:r>
                      <a:r>
                        <a:rPr lang="de-DE" sz="1400" b="1" baseline="0" dirty="0" smtClean="0">
                          <a:effectLst/>
                          <a:latin typeface="Arial"/>
                          <a:ea typeface="Times New Roman"/>
                        </a:rPr>
                        <a:t> AF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ME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72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insgesamt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10h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9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Kursanwahl - Beispiel </a:t>
            </a:r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/>
          <a:lstStyle/>
          <a:p>
            <a:r>
              <a:rPr lang="de-DE" dirty="0"/>
              <a:t>10 b,c,d </a:t>
            </a:r>
            <a:r>
              <a:rPr lang="de-DE" b="1" u="sng" dirty="0"/>
              <a:t>mit</a:t>
            </a:r>
            <a:r>
              <a:rPr lang="de-DE" dirty="0"/>
              <a:t> Latein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010"/>
              </p:ext>
            </p:extLst>
          </p:nvPr>
        </p:nvGraphicFramePr>
        <p:xfrm>
          <a:off x="107504" y="2132854"/>
          <a:ext cx="8928991" cy="4680522"/>
        </p:xfrm>
        <a:graphic>
          <a:graphicData uri="http://schemas.openxmlformats.org/drawingml/2006/table">
            <a:tbl>
              <a:tblPr firstRow="1" firstCol="1" bandRow="1"/>
              <a:tblGrid>
                <a:gridCol w="3561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0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Aufgabenfeld</a:t>
                      </a:r>
                      <a:r>
                        <a:rPr lang="de-DE" sz="1400" b="1" baseline="0" dirty="0" smtClean="0">
                          <a:effectLst/>
                          <a:latin typeface="Arial"/>
                          <a:ea typeface="Times New Roman"/>
                        </a:rPr>
                        <a:t> (AF)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Fach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Wochenstundenzahl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Anwahl x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48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sprachlich-literarisch-künstlerisch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de-DE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 x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74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de-DE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74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/4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4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69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gesellschaftswissenschaftlich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/4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4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de-DE" sz="14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69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81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WIWI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4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PS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495318"/>
                  </a:ext>
                </a:extLst>
              </a:tr>
              <a:tr h="58499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AF III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mathematisch-naturwissenschaftlich-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technisch</a:t>
                      </a: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1" dirty="0" smtClean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7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Arial"/>
                          <a:ea typeface="Times New Roman"/>
                        </a:rPr>
                        <a:t>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ohne</a:t>
                      </a:r>
                      <a:r>
                        <a:rPr lang="de-DE" sz="1400" b="1" baseline="0" dirty="0" smtClean="0">
                          <a:effectLst/>
                          <a:latin typeface="Arial"/>
                          <a:ea typeface="Times New Roman"/>
                        </a:rPr>
                        <a:t> AF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ME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de-DE" sz="140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7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  <a:latin typeface="Arial"/>
                          <a:ea typeface="Times New Roman"/>
                        </a:rPr>
                        <a:t>insgesamt</a:t>
                      </a: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effectLst/>
                          <a:latin typeface="Arial"/>
                          <a:ea typeface="Times New Roman"/>
                        </a:rPr>
                        <a:t>10h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5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0</TotalTime>
  <Words>1011</Words>
  <Application>Microsoft Office PowerPoint</Application>
  <PresentationFormat>Bildschirmpräsentation (4:3)</PresentationFormat>
  <Paragraphs>396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0" baseType="lpstr">
      <vt:lpstr>Arial</vt:lpstr>
      <vt:lpstr>Bodoni MT Condensed</vt:lpstr>
      <vt:lpstr>Calibri</vt:lpstr>
      <vt:lpstr>Courier New</vt:lpstr>
      <vt:lpstr>Franklin Gothic Book</vt:lpstr>
      <vt:lpstr>Times New Roman</vt:lpstr>
      <vt:lpstr>Wingdings</vt:lpstr>
      <vt:lpstr>Decatur</vt:lpstr>
      <vt:lpstr>Kursanwahl in Klasse 10 – Vorbereitung auf die Qualifikationsphase der gymnasialen Oberstufe</vt:lpstr>
      <vt:lpstr>Allgemeines</vt:lpstr>
      <vt:lpstr>Was ist neu?</vt:lpstr>
      <vt:lpstr>Übersicht: Fächer im Klassenverband</vt:lpstr>
      <vt:lpstr>Übersicht: Kurse - wahlpflichtig</vt:lpstr>
      <vt:lpstr>Übersicht: Kurse - frei wählbar</vt:lpstr>
      <vt:lpstr>Kursanwahl - Beispiel 1</vt:lpstr>
      <vt:lpstr>Kursanwahl - Beispiel 2</vt:lpstr>
      <vt:lpstr>Kursanwahl - Beispiel 3</vt:lpstr>
      <vt:lpstr>Kursanwahl - Beispiel 4</vt:lpstr>
      <vt:lpstr>Voraussetzungen für den Eintritt in die Qualifikationsphase</vt:lpstr>
      <vt:lpstr>Ausblick SEK II – Qualifikationsphase (11/I – 12/II)</vt:lpstr>
      <vt:lpstr>Ausblick SEK II – Qualifikationsphase (11/I - 12/II)</vt:lpstr>
      <vt:lpstr>Ausblick SEK II – Qualifikationsphase (11/I – 12/II)</vt:lpstr>
      <vt:lpstr>Ausblick SEK II – Qualifikationsphase (11./12.)  Der Seminarkurs</vt:lpstr>
      <vt:lpstr>Eckpunkte Fremdsprachenbelegung</vt:lpstr>
      <vt:lpstr>Belegverpflichtung nach GOSTV §1, §8, §9</vt:lpstr>
      <vt:lpstr>Eckpunkte - Wahl der Abiturfächer §10</vt:lpstr>
      <vt:lpstr>Wahl der 2 Leistungskurse für 11/12</vt:lpstr>
      <vt:lpstr>Zeitlicher Ablauf Kursanwahl Klasse 10</vt:lpstr>
      <vt:lpstr>Beratungsmöglichkeiten</vt:lpstr>
      <vt:lpstr>Danke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Qualifikationsphase der gymnasialen Oberstufe nach GOSTV 2009</dc:title>
  <dc:creator>user</dc:creator>
  <cp:lastModifiedBy>Grey</cp:lastModifiedBy>
  <cp:revision>165</cp:revision>
  <cp:lastPrinted>2019-03-04T09:30:37Z</cp:lastPrinted>
  <dcterms:created xsi:type="dcterms:W3CDTF">2013-01-13T09:21:20Z</dcterms:created>
  <dcterms:modified xsi:type="dcterms:W3CDTF">2020-11-16T12:04:12Z</dcterms:modified>
</cp:coreProperties>
</file>