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handoutMasterIdLst>
    <p:handoutMasterId r:id="rId27"/>
  </p:handoutMasterIdLst>
  <p:sldIdLst>
    <p:sldId id="256" r:id="rId2"/>
    <p:sldId id="273" r:id="rId3"/>
    <p:sldId id="275" r:id="rId4"/>
    <p:sldId id="259" r:id="rId5"/>
    <p:sldId id="276" r:id="rId6"/>
    <p:sldId id="260" r:id="rId7"/>
    <p:sldId id="261" r:id="rId8"/>
    <p:sldId id="284" r:id="rId9"/>
    <p:sldId id="288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9" r:id="rId22"/>
    <p:sldId id="285" r:id="rId23"/>
    <p:sldId id="286" r:id="rId24"/>
    <p:sldId id="289" r:id="rId25"/>
    <p:sldId id="274" r:id="rId2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E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43301-341A-41F0-8DC0-2F7AD84A3630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135FB-FE58-4E0D-A78F-4DF0CFFF1B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131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18BBD4-E303-483E-B354-27AF5B16AB66}" type="datetimeFigureOut">
              <a:rPr lang="de-DE" smtClean="0"/>
              <a:t>16.01.2018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A66C97-0AB4-4B47-BDCE-99361B23119E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2636912"/>
            <a:ext cx="7488832" cy="1800200"/>
          </a:xfrm>
        </p:spPr>
        <p:txBody>
          <a:bodyPr>
            <a:noAutofit/>
          </a:bodyPr>
          <a:lstStyle/>
          <a:p>
            <a:r>
              <a:rPr lang="de-DE" sz="4800" dirty="0" smtClean="0"/>
              <a:t>Die Qualifikationsphase der gymnasialen Oberstufe nach GOSTV 2009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6480048" cy="1032520"/>
          </a:xfrm>
        </p:spPr>
        <p:txBody>
          <a:bodyPr>
            <a:normAutofit/>
          </a:bodyPr>
          <a:lstStyle/>
          <a:p>
            <a:r>
              <a:rPr lang="de-DE" sz="1800" dirty="0" smtClean="0"/>
              <a:t>Informationsveranstaltung des Einstein Gymnasiums für die Eltern der Klassenstufe 10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10708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 Der Seminarkurs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91264" cy="468052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dient der fachlichen, fächerübergreifenden oder fächerverbindenden Vertiefung in einem oder mehreren Unterrichtsfächern</a:t>
            </a:r>
          </a:p>
          <a:p>
            <a:r>
              <a:rPr lang="de-DE" sz="3200" dirty="0" smtClean="0"/>
              <a:t>Ausprägung „Wissenschaftspropädeutik“ oder „Studien- und Berufsorientierung“</a:t>
            </a:r>
          </a:p>
          <a:p>
            <a:r>
              <a:rPr lang="de-DE" sz="3200" dirty="0" smtClean="0"/>
              <a:t>Wird einem bestimmten Fach zugeordnet</a:t>
            </a:r>
          </a:p>
          <a:p>
            <a:r>
              <a:rPr lang="de-DE" sz="3200" dirty="0" smtClean="0"/>
              <a:t>Anwahl durch Schüler unabhängig von der Kursbelegung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31236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86409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4. Der </a:t>
            </a:r>
            <a:r>
              <a:rPr lang="de-DE" sz="6000" dirty="0" smtClean="0"/>
              <a:t>Seminarkurs</a:t>
            </a:r>
            <a:endParaRPr lang="de-DE" sz="6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66633"/>
            <a:ext cx="8496944" cy="5257800"/>
          </a:xfrm>
        </p:spPr>
        <p:txBody>
          <a:bodyPr>
            <a:noAutofit/>
          </a:bodyPr>
          <a:lstStyle/>
          <a:p>
            <a:r>
              <a:rPr lang="de-DE" sz="3200" dirty="0" smtClean="0"/>
              <a:t>kein Klausurfach</a:t>
            </a:r>
          </a:p>
          <a:p>
            <a:r>
              <a:rPr lang="de-DE" sz="3200" dirty="0" smtClean="0"/>
              <a:t>ermöglicht forschendes Lernen und leitet zum selbstständigen wissenschaftlichen  Arbeiten an</a:t>
            </a:r>
          </a:p>
          <a:p>
            <a:r>
              <a:rPr lang="de-DE" sz="3200" dirty="0" smtClean="0"/>
              <a:t>Schüler erstellen eine schriftliche Seminar-arbeit zu einem Teilaspekt des Rahmen-themas und präsentieren ihre Ergebnisse</a:t>
            </a:r>
          </a:p>
          <a:p>
            <a:r>
              <a:rPr lang="de-DE" sz="3200" dirty="0" smtClean="0"/>
              <a:t>Halbjahresergebnisse können in die Gesamtqualifikation eingebracht werden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1827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1224136"/>
          </a:xfrm>
        </p:spPr>
        <p:txBody>
          <a:bodyPr>
            <a:noAutofit/>
          </a:bodyPr>
          <a:lstStyle/>
          <a:p>
            <a:pPr algn="ctr"/>
            <a:r>
              <a:rPr lang="de-DE" sz="4800" dirty="0" smtClean="0"/>
              <a:t>5. Leistungsnachweis und Leistungsbewertung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I. Mündliche Leistungsfeststellung in der Fremdsprache (z.B. Englisch)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869160"/>
          </a:xfrm>
        </p:spPr>
        <p:txBody>
          <a:bodyPr>
            <a:noAutofit/>
          </a:bodyPr>
          <a:lstStyle/>
          <a:p>
            <a:r>
              <a:rPr lang="de-DE" sz="3600" dirty="0" smtClean="0"/>
              <a:t>Erfolgt als Gruppengespräch und umfasst 15 bis 25 Minuten</a:t>
            </a:r>
          </a:p>
          <a:p>
            <a:r>
              <a:rPr lang="de-DE" sz="3600" dirty="0" smtClean="0"/>
              <a:t>Wird im Kurshalbjahr 12/I abgelegt</a:t>
            </a:r>
          </a:p>
          <a:p>
            <a:r>
              <a:rPr lang="de-DE" sz="3600" dirty="0" smtClean="0"/>
              <a:t>Wird von der unterrichtenden Lehrkraft durchgeführt</a:t>
            </a:r>
          </a:p>
          <a:p>
            <a:r>
              <a:rPr lang="de-DE" sz="3600" dirty="0" smtClean="0"/>
              <a:t>Ziel: Nachweis fremdsprachlicher Handlungskompetenz in der Diskurs- und Interaktionsfähigkeit</a:t>
            </a:r>
          </a:p>
        </p:txBody>
      </p:sp>
    </p:spTree>
    <p:extLst>
      <p:ext uri="{BB962C8B-B14F-4D97-AF65-F5344CB8AC3E}">
        <p14:creationId xmlns:p14="http://schemas.microsoft.com/office/powerpoint/2010/main" val="16221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1296144"/>
          </a:xfrm>
        </p:spPr>
        <p:txBody>
          <a:bodyPr>
            <a:noAutofit/>
          </a:bodyPr>
          <a:lstStyle/>
          <a:p>
            <a:pPr algn="ctr"/>
            <a:r>
              <a:rPr lang="de-DE" sz="4800" dirty="0" smtClean="0"/>
              <a:t>5. Leistungsnachweis und Leistungsbewertung</a:t>
            </a: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4000" dirty="0" smtClean="0"/>
              <a:t>II. Der Andere Leistungsnachweis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417" y="1601417"/>
            <a:ext cx="9144000" cy="5256583"/>
          </a:xfrm>
        </p:spPr>
        <p:txBody>
          <a:bodyPr>
            <a:noAutofit/>
          </a:bodyPr>
          <a:lstStyle/>
          <a:p>
            <a:r>
              <a:rPr lang="de-DE" sz="3600" b="1" u="sng" dirty="0" smtClean="0"/>
              <a:t>Kann</a:t>
            </a:r>
            <a:r>
              <a:rPr lang="de-DE" sz="3600" dirty="0" smtClean="0"/>
              <a:t> im ersten (11/I) bis dritten (12/I) Schul-halbjahr in einem E-Kurs Fach </a:t>
            </a:r>
            <a:r>
              <a:rPr lang="de-DE" sz="3600" u="sng" dirty="0" smtClean="0"/>
              <a:t>oder</a:t>
            </a:r>
            <a:r>
              <a:rPr lang="de-DE" sz="3600" dirty="0" smtClean="0"/>
              <a:t> G-Kurs Fach einmalig erbracht werden</a:t>
            </a:r>
          </a:p>
          <a:p>
            <a:r>
              <a:rPr lang="de-DE" sz="3600" dirty="0" smtClean="0"/>
              <a:t>umfasst Leistungen, die mit den Anforderungen einer Klausur vergleichbar sind</a:t>
            </a:r>
          </a:p>
          <a:p>
            <a:r>
              <a:rPr lang="de-DE" sz="3600" dirty="0" smtClean="0"/>
              <a:t>Ziel: Förderung der Fähigkeiten der Schüler/innen, ein Thema eigenständig zu bearbeiten</a:t>
            </a:r>
          </a:p>
          <a:p>
            <a:endParaRPr lang="de-DE" sz="3600" dirty="0" smtClean="0"/>
          </a:p>
          <a:p>
            <a:endParaRPr lang="de-DE" sz="3600" dirty="0" smtClean="0"/>
          </a:p>
          <a:p>
            <a:endParaRPr lang="de-DE" sz="3600" dirty="0" smtClean="0"/>
          </a:p>
        </p:txBody>
      </p:sp>
    </p:spTree>
    <p:extLst>
      <p:ext uri="{BB962C8B-B14F-4D97-AF65-F5344CB8AC3E}">
        <p14:creationId xmlns:p14="http://schemas.microsoft.com/office/powerpoint/2010/main" val="21747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224136"/>
          </a:xfrm>
        </p:spPr>
        <p:txBody>
          <a:bodyPr>
            <a:noAutofit/>
          </a:bodyPr>
          <a:lstStyle/>
          <a:p>
            <a:pPr algn="ctr"/>
            <a:r>
              <a:rPr lang="de-DE" sz="4800" dirty="0" smtClean="0"/>
              <a:t>5. Leistungsnachweis und Leistungsbewertung</a:t>
            </a:r>
            <a:br>
              <a:rPr lang="de-DE" sz="4800" dirty="0" smtClean="0"/>
            </a:br>
            <a:r>
              <a:rPr lang="de-DE" sz="4400" dirty="0" smtClean="0"/>
              <a:t>III. Klausuren</a:t>
            </a:r>
            <a:endParaRPr lang="de-DE" sz="44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70524"/>
              </p:ext>
            </p:extLst>
          </p:nvPr>
        </p:nvGraphicFramePr>
        <p:xfrm>
          <a:off x="0" y="1551286"/>
          <a:ext cx="9180512" cy="530085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78954"/>
                <a:gridCol w="3087469"/>
                <a:gridCol w="1054258"/>
                <a:gridCol w="3051719"/>
                <a:gridCol w="1008112"/>
              </a:tblGrid>
              <a:tr h="800863">
                <a:tc rowSpan="2">
                  <a:txBody>
                    <a:bodyPr/>
                    <a:lstStyle/>
                    <a:p>
                      <a:r>
                        <a:rPr lang="de-DE" sz="2800" dirty="0" smtClean="0"/>
                        <a:t>F</a:t>
                      </a:r>
                    </a:p>
                    <a:p>
                      <a:r>
                        <a:rPr lang="de-DE" sz="2800" dirty="0" smtClean="0"/>
                        <a:t>Ä</a:t>
                      </a:r>
                    </a:p>
                    <a:p>
                      <a:r>
                        <a:rPr lang="de-DE" sz="2800" dirty="0" smtClean="0"/>
                        <a:t>C</a:t>
                      </a:r>
                    </a:p>
                    <a:p>
                      <a:r>
                        <a:rPr lang="de-DE" sz="2800" dirty="0" smtClean="0"/>
                        <a:t>H</a:t>
                      </a:r>
                    </a:p>
                    <a:p>
                      <a:r>
                        <a:rPr lang="de-DE" sz="2800" dirty="0" smtClean="0"/>
                        <a:t>E</a:t>
                      </a:r>
                    </a:p>
                    <a:p>
                      <a:r>
                        <a:rPr lang="de-DE" sz="2800" dirty="0" smtClean="0"/>
                        <a:t>R</a:t>
                      </a:r>
                      <a:endParaRPr lang="de-DE" sz="2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de-DE" sz="2800" dirty="0" smtClean="0"/>
                        <a:t>1.Schulhabjahr</a:t>
                      </a:r>
                    </a:p>
                    <a:p>
                      <a:r>
                        <a:rPr lang="de-DE" sz="2800" dirty="0" smtClean="0"/>
                        <a:t>(11/I)</a:t>
                      </a:r>
                      <a:endParaRPr lang="de-DE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2800" dirty="0" smtClean="0"/>
                        <a:t>2. Schulhalbjahr</a:t>
                      </a:r>
                    </a:p>
                    <a:p>
                      <a:r>
                        <a:rPr lang="de-DE" sz="2800" dirty="0" smtClean="0"/>
                        <a:t>(11/II)</a:t>
                      </a:r>
                      <a:endParaRPr lang="de-DE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1575401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Anzahl Klausuren pro Kurs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Dauer in min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Anzahl Klausuren pro Kurs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Dauer in min</a:t>
                      </a:r>
                      <a:endParaRPr lang="de-DE" dirty="0"/>
                    </a:p>
                  </a:txBody>
                  <a:tcPr/>
                </a:tc>
              </a:tr>
              <a:tr h="899163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E-Kurs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 smtClean="0"/>
                        <a:t>1 in jedem Fach</a:t>
                      </a:r>
                      <a:endParaRPr lang="de-D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135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1" dirty="0" smtClean="0"/>
                        <a:t>1 in jedem Fach</a:t>
                      </a:r>
                      <a:endParaRPr lang="de-D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135-180</a:t>
                      </a:r>
                      <a:endParaRPr lang="de-DE" sz="2800" dirty="0"/>
                    </a:p>
                  </a:txBody>
                  <a:tcPr/>
                </a:tc>
              </a:tr>
              <a:tr h="1704216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G-Kurs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1 in der 2.Fremdspr.</a:t>
                      </a:r>
                    </a:p>
                    <a:p>
                      <a:r>
                        <a:rPr lang="de-DE" sz="2400" b="1" dirty="0" smtClean="0"/>
                        <a:t>1 in einem Fach nach Wahl</a:t>
                      </a:r>
                    </a:p>
                    <a:p>
                      <a:endParaRPr lang="de-D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90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/>
                        <a:t>1 in der 2.Fremdspr.</a:t>
                      </a:r>
                    </a:p>
                    <a:p>
                      <a:r>
                        <a:rPr lang="de-DE" sz="2400" b="1" dirty="0" smtClean="0"/>
                        <a:t>1 in einem Fach nach Wahl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 smtClean="0"/>
                        <a:t>90</a:t>
                      </a:r>
                      <a:endParaRPr lang="de-DE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38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143000"/>
          </a:xfrm>
        </p:spPr>
        <p:txBody>
          <a:bodyPr>
            <a:noAutofit/>
          </a:bodyPr>
          <a:lstStyle/>
          <a:p>
            <a:pPr algn="ctr"/>
            <a:r>
              <a:rPr lang="de-DE" sz="4800" dirty="0" smtClean="0"/>
              <a:t>5. Leistungsnachweis und Leistungsbewertung</a:t>
            </a:r>
            <a:br>
              <a:rPr lang="de-DE" sz="4800" dirty="0" smtClean="0"/>
            </a:br>
            <a:r>
              <a:rPr lang="de-DE" sz="4000" dirty="0" smtClean="0"/>
              <a:t>III. Klausuren</a:t>
            </a:r>
            <a:endParaRPr lang="de-DE" sz="40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364202"/>
              </p:ext>
            </p:extLst>
          </p:nvPr>
        </p:nvGraphicFramePr>
        <p:xfrm>
          <a:off x="0" y="1628800"/>
          <a:ext cx="9144001" cy="53070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51964"/>
                <a:gridCol w="3074973"/>
                <a:gridCol w="971045"/>
                <a:gridCol w="3074973"/>
                <a:gridCol w="971046"/>
              </a:tblGrid>
              <a:tr h="1580370">
                <a:tc rowSpan="2">
                  <a:txBody>
                    <a:bodyPr/>
                    <a:lstStyle/>
                    <a:p>
                      <a:r>
                        <a:rPr lang="de-DE" sz="2800" dirty="0" smtClean="0"/>
                        <a:t>F</a:t>
                      </a:r>
                    </a:p>
                    <a:p>
                      <a:r>
                        <a:rPr lang="de-DE" sz="2800" dirty="0" smtClean="0"/>
                        <a:t>Ä</a:t>
                      </a:r>
                    </a:p>
                    <a:p>
                      <a:r>
                        <a:rPr lang="de-DE" sz="2800" dirty="0" smtClean="0"/>
                        <a:t>C</a:t>
                      </a:r>
                    </a:p>
                    <a:p>
                      <a:r>
                        <a:rPr lang="de-DE" sz="2800" dirty="0" smtClean="0"/>
                        <a:t>H</a:t>
                      </a:r>
                    </a:p>
                    <a:p>
                      <a:r>
                        <a:rPr lang="de-DE" sz="2800" dirty="0" smtClean="0"/>
                        <a:t>E</a:t>
                      </a:r>
                    </a:p>
                    <a:p>
                      <a:r>
                        <a:rPr lang="de-DE" sz="2800" dirty="0" smtClean="0"/>
                        <a:t>R</a:t>
                      </a:r>
                      <a:endParaRPr lang="de-DE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2800" dirty="0" smtClean="0"/>
                        <a:t>3.Schulhabjahr</a:t>
                      </a:r>
                    </a:p>
                    <a:p>
                      <a:r>
                        <a:rPr lang="de-DE" sz="2800" dirty="0" smtClean="0"/>
                        <a:t>(12/I)</a:t>
                      </a:r>
                      <a:endParaRPr lang="de-DE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2800" dirty="0" smtClean="0"/>
                        <a:t>4. Schulhalbjahr</a:t>
                      </a:r>
                    </a:p>
                    <a:p>
                      <a:r>
                        <a:rPr lang="de-DE" sz="2800" dirty="0" smtClean="0"/>
                        <a:t>(12/II)</a:t>
                      </a:r>
                      <a:endParaRPr lang="de-DE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993518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Anzahl Klausuren pro Kurs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Dauer in min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Anzahl Klausuren pro Kurs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Dauer in min</a:t>
                      </a:r>
                      <a:endParaRPr lang="de-DE" dirty="0"/>
                    </a:p>
                  </a:txBody>
                  <a:tcPr/>
                </a:tc>
              </a:tr>
              <a:tr h="1010734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E-Kurs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1 in den </a:t>
                      </a:r>
                    </a:p>
                    <a:p>
                      <a:r>
                        <a:rPr lang="de-DE" sz="2000" b="1" dirty="0" smtClean="0"/>
                        <a:t>3 Abiturprüfungsfächern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270</a:t>
                      </a:r>
                    </a:p>
                    <a:p>
                      <a:pPr algn="ctr"/>
                      <a:r>
                        <a:rPr lang="de-DE" sz="1600" dirty="0" smtClean="0"/>
                        <a:t>(De 310)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1 in den </a:t>
                      </a:r>
                    </a:p>
                    <a:p>
                      <a:r>
                        <a:rPr lang="de-DE" sz="2000" b="1" dirty="0" smtClean="0"/>
                        <a:t>3 Abiturprüfungsfächern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135-180</a:t>
                      </a:r>
                      <a:endParaRPr lang="de-DE" sz="2400" dirty="0"/>
                    </a:p>
                  </a:txBody>
                  <a:tcPr/>
                </a:tc>
              </a:tr>
              <a:tr h="1644578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G-Kurs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1 im gewählten mündlichen Abiturprüfungsfach</a:t>
                      </a:r>
                    </a:p>
                    <a:p>
                      <a:endParaRPr lang="de-DE" sz="2000" b="1" dirty="0" smtClean="0"/>
                    </a:p>
                    <a:p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135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dirty="0" smtClean="0"/>
                        <a:t>1 im gewählten mündlichen Abiturprüfungsfach</a:t>
                      </a:r>
                    </a:p>
                    <a:p>
                      <a:endParaRPr lang="de-DE" sz="2000" b="1" dirty="0" smtClean="0"/>
                    </a:p>
                    <a:p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90</a:t>
                      </a:r>
                      <a:endParaRPr lang="de-D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3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de-DE" sz="4800" dirty="0" smtClean="0"/>
              <a:t>5. Leistungsnachweis und Leistungsbewertung</a:t>
            </a:r>
            <a:br>
              <a:rPr lang="de-DE" sz="4800" dirty="0" smtClean="0"/>
            </a:br>
            <a:r>
              <a:rPr lang="de-DE" sz="4000" dirty="0" smtClean="0"/>
              <a:t>IV. Grundsätze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768" y="1988840"/>
            <a:ext cx="8856984" cy="42484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4000" dirty="0" smtClean="0"/>
              <a:t>Für jeden Halbjahreskurs ist eine Kursabschlussnote zu bilden</a:t>
            </a:r>
          </a:p>
          <a:p>
            <a:pPr>
              <a:buFont typeface="Wingdings" pitchFamily="2" charset="2"/>
              <a:buChar char="§"/>
            </a:pPr>
            <a:r>
              <a:rPr lang="de-DE" sz="4000" dirty="0" smtClean="0"/>
              <a:t>Klausuren, Anderer Leistungsnachweis und Sprachprüfung gehen zu jeweils 1/3 in die Kursabschlussnote ein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9685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143000"/>
          </a:xfrm>
        </p:spPr>
        <p:txBody>
          <a:bodyPr>
            <a:noAutofit/>
          </a:bodyPr>
          <a:lstStyle/>
          <a:p>
            <a:pPr algn="ctr"/>
            <a:r>
              <a:rPr lang="de-DE" sz="4800" dirty="0" smtClean="0"/>
              <a:t>6. Gesamtqualifikation</a:t>
            </a:r>
            <a:br>
              <a:rPr lang="de-DE" sz="4800" dirty="0" smtClean="0"/>
            </a:br>
            <a:r>
              <a:rPr lang="de-DE" sz="4000" dirty="0" smtClean="0"/>
              <a:t>I. Mindestanforderungen in der Qualifikationsphase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131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3200" dirty="0" smtClean="0"/>
              <a:t>Von den einzubringenden E-Kursen maximal </a:t>
            </a:r>
            <a:r>
              <a:rPr lang="de-DE" sz="3200" u="sng" dirty="0" smtClean="0">
                <a:solidFill>
                  <a:schemeClr val="accent1">
                    <a:lumMod val="75000"/>
                  </a:schemeClr>
                </a:solidFill>
              </a:rPr>
              <a:t>vier</a:t>
            </a:r>
            <a:r>
              <a:rPr lang="de-DE" sz="3200" dirty="0" smtClean="0"/>
              <a:t> Halbjahresergebnisse mit weniger als fünf Punkten</a:t>
            </a:r>
          </a:p>
          <a:p>
            <a:pPr>
              <a:buFont typeface="Wingdings" pitchFamily="2" charset="2"/>
              <a:buChar char="§"/>
            </a:pPr>
            <a:r>
              <a:rPr lang="de-DE" sz="3200" dirty="0" smtClean="0"/>
              <a:t>Von den einzubringenden G-Kursen maximal </a:t>
            </a:r>
            <a:r>
              <a:rPr lang="de-DE" sz="3200" u="sng" dirty="0" smtClean="0">
                <a:solidFill>
                  <a:schemeClr val="accent1">
                    <a:lumMod val="75000"/>
                  </a:schemeClr>
                </a:solidFill>
              </a:rPr>
              <a:t>vier</a:t>
            </a:r>
            <a:r>
              <a:rPr lang="de-DE" sz="3200" dirty="0" smtClean="0"/>
              <a:t> Halbjahresergebnisse mit weniger als fünf Punkten</a:t>
            </a:r>
          </a:p>
          <a:p>
            <a:pPr>
              <a:buFont typeface="Wingdings" pitchFamily="2" charset="2"/>
              <a:buChar char="§"/>
            </a:pPr>
            <a:r>
              <a:rPr lang="de-DE" sz="3200" dirty="0" smtClean="0"/>
              <a:t>Kein </a:t>
            </a:r>
            <a:r>
              <a:rPr lang="de-DE" sz="3200" dirty="0" smtClean="0"/>
              <a:t>einzubringender/ pflichtiger </a:t>
            </a:r>
            <a:r>
              <a:rPr lang="de-DE" sz="3200" dirty="0" smtClean="0"/>
              <a:t>Kurs mit </a:t>
            </a:r>
            <a:r>
              <a:rPr lang="de-DE" sz="3200" u="sng" dirty="0" smtClean="0">
                <a:solidFill>
                  <a:schemeClr val="accent1">
                    <a:lumMod val="75000"/>
                  </a:schemeClr>
                </a:solidFill>
              </a:rPr>
              <a:t>null</a:t>
            </a:r>
            <a:r>
              <a:rPr lang="de-DE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3200" dirty="0" smtClean="0"/>
              <a:t>Punkten</a:t>
            </a:r>
          </a:p>
          <a:p>
            <a:pPr>
              <a:buFont typeface="Wingdings" pitchFamily="2" charset="2"/>
              <a:buChar char="§"/>
            </a:pPr>
            <a:r>
              <a:rPr lang="de-DE" sz="3200" dirty="0" smtClean="0"/>
              <a:t>Mindestens </a:t>
            </a:r>
            <a:r>
              <a:rPr lang="de-DE" sz="3200" u="sng" dirty="0" smtClean="0">
                <a:solidFill>
                  <a:schemeClr val="accent1">
                    <a:lumMod val="75000"/>
                  </a:schemeClr>
                </a:solidFill>
              </a:rPr>
              <a:t>200</a:t>
            </a:r>
            <a:r>
              <a:rPr lang="de-DE" sz="3200" dirty="0" smtClean="0"/>
              <a:t> Punkte für das Gesamtergebnis der Qualifikationsphase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5764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800" dirty="0" smtClean="0"/>
              <a:t>6. Gesamtqualifikation</a:t>
            </a:r>
            <a:br>
              <a:rPr lang="de-DE" sz="4800" dirty="0" smtClean="0"/>
            </a:br>
            <a:r>
              <a:rPr lang="de-DE" sz="4000" dirty="0" smtClean="0"/>
              <a:t>II. Mindestanforderungen im Abiturbereich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276872"/>
            <a:ext cx="9036496" cy="40324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4000" dirty="0" smtClean="0"/>
              <a:t>Keine Prüfungsleistung mit </a:t>
            </a:r>
            <a:r>
              <a:rPr lang="de-DE" sz="4000" u="sng" dirty="0" smtClean="0">
                <a:solidFill>
                  <a:schemeClr val="accent1">
                    <a:lumMod val="75000"/>
                  </a:schemeClr>
                </a:solidFill>
              </a:rPr>
              <a:t>null</a:t>
            </a:r>
            <a:r>
              <a:rPr lang="de-DE" sz="4000" dirty="0" smtClean="0"/>
              <a:t> Punkten</a:t>
            </a:r>
          </a:p>
          <a:p>
            <a:pPr>
              <a:buFont typeface="Wingdings" pitchFamily="2" charset="2"/>
              <a:buChar char="§"/>
            </a:pPr>
            <a:r>
              <a:rPr lang="de-DE" sz="4000" dirty="0" smtClean="0"/>
              <a:t>In mindestens </a:t>
            </a:r>
            <a:r>
              <a:rPr lang="de-DE" sz="4000" u="sng" dirty="0" smtClean="0">
                <a:solidFill>
                  <a:schemeClr val="accent1">
                    <a:lumMod val="75000"/>
                  </a:schemeClr>
                </a:solidFill>
              </a:rPr>
              <a:t>drei</a:t>
            </a:r>
            <a:r>
              <a:rPr lang="de-DE" sz="4000" dirty="0" smtClean="0"/>
              <a:t> Abiturprüfungen jeweils mindestens fünf Punkte</a:t>
            </a:r>
          </a:p>
          <a:p>
            <a:pPr>
              <a:buFont typeface="Wingdings" pitchFamily="2" charset="2"/>
              <a:buChar char="§"/>
            </a:pPr>
            <a:r>
              <a:rPr lang="de-DE" sz="4000" dirty="0" smtClean="0"/>
              <a:t>Insgesamt mindestens </a:t>
            </a:r>
            <a:r>
              <a:rPr lang="de-DE" sz="4000" u="sng" dirty="0" smtClean="0">
                <a:solidFill>
                  <a:schemeClr val="accent1">
                    <a:lumMod val="75000"/>
                  </a:schemeClr>
                </a:solidFill>
              </a:rPr>
              <a:t>100</a:t>
            </a:r>
            <a:r>
              <a:rPr lang="de-DE" sz="4000" dirty="0" smtClean="0"/>
              <a:t> Punkte im Abiturbereich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13725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7. Wahl der Abiturprüfungsfächer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2800" dirty="0" smtClean="0"/>
              <a:t>Abiturprüfung umfasst </a:t>
            </a:r>
            <a:r>
              <a:rPr lang="de-DE" sz="2800" dirty="0" smtClean="0">
                <a:solidFill>
                  <a:schemeClr val="accent1">
                    <a:lumMod val="75000"/>
                  </a:schemeClr>
                </a:solidFill>
              </a:rPr>
              <a:t>drei schriftliche </a:t>
            </a:r>
            <a:r>
              <a:rPr lang="de-DE" sz="2800" dirty="0" smtClean="0"/>
              <a:t>Prüfungen (E-Kurs Fächer) und </a:t>
            </a:r>
            <a:r>
              <a:rPr lang="de-DE" sz="2800" dirty="0" smtClean="0">
                <a:solidFill>
                  <a:schemeClr val="accent1">
                    <a:lumMod val="75000"/>
                  </a:schemeClr>
                </a:solidFill>
              </a:rPr>
              <a:t>eine mündliche </a:t>
            </a:r>
            <a:r>
              <a:rPr lang="de-DE" sz="2800" dirty="0" smtClean="0"/>
              <a:t>Prüfung (G-Kurs Fächer)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Aus jedem Aufgabenfeld ist mindestens ein Fach zu wählen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Unter den schriftlichen Fächern sind zwei der Fächer Deutsch, Mathematik oder Englisch zu wählen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Das mündliche Prüfungsfach muss während der gesamten Qualifikationsphase belegt worden sein</a:t>
            </a:r>
          </a:p>
          <a:p>
            <a:pPr>
              <a:buFont typeface="Wingdings" pitchFamily="2" charset="2"/>
              <a:buChar char="§"/>
            </a:pPr>
            <a:r>
              <a:rPr lang="de-DE" sz="2800" dirty="0" smtClean="0"/>
              <a:t>Besondere Lernleistung kann als </a:t>
            </a:r>
            <a:r>
              <a:rPr lang="de-DE" sz="2800" dirty="0" smtClean="0">
                <a:solidFill>
                  <a:schemeClr val="accent1">
                    <a:lumMod val="75000"/>
                  </a:schemeClr>
                </a:solidFill>
              </a:rPr>
              <a:t>fünfte freiwillige </a:t>
            </a:r>
            <a:r>
              <a:rPr lang="de-DE" sz="2800" dirty="0" smtClean="0"/>
              <a:t>Abiturprüfung gewählt werden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2984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53832"/>
          </a:xfrm>
        </p:spPr>
        <p:txBody>
          <a:bodyPr>
            <a:normAutofit fontScale="90000"/>
          </a:bodyPr>
          <a:lstStyle/>
          <a:p>
            <a:r>
              <a:rPr lang="de-DE" dirty="0"/>
              <a:t>Gliederung</a:t>
            </a:r>
            <a:br>
              <a:rPr lang="de-DE" dirty="0"/>
            </a:br>
            <a:endParaRPr lang="de-D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723387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158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7. Wahl der Abiturprüfungsfächer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99026"/>
              </p:ext>
            </p:extLst>
          </p:nvPr>
        </p:nvGraphicFramePr>
        <p:xfrm>
          <a:off x="1" y="1600202"/>
          <a:ext cx="9144000" cy="518656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58916"/>
                <a:gridCol w="1322596"/>
                <a:gridCol w="2557019"/>
                <a:gridCol w="4105469"/>
              </a:tblGrid>
              <a:tr h="518063">
                <a:tc gridSpan="3">
                  <a:txBody>
                    <a:bodyPr/>
                    <a:lstStyle/>
                    <a:p>
                      <a:r>
                        <a:rPr lang="de-DE" sz="2400" dirty="0" smtClean="0"/>
                        <a:t>Schriftliche Abiturprüfungsfächer</a:t>
                      </a:r>
                      <a:endParaRPr lang="de-D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/>
                        <a:t>Mündl</a:t>
                      </a:r>
                      <a:r>
                        <a:rPr lang="de-DE" sz="2400" dirty="0" smtClean="0"/>
                        <a:t>. Abiturprüfungsfach</a:t>
                      </a:r>
                      <a:endParaRPr lang="de-DE" sz="2400" dirty="0"/>
                    </a:p>
                  </a:txBody>
                  <a:tcPr/>
                </a:tc>
              </a:tr>
              <a:tr h="673845"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De(I)</a:t>
                      </a:r>
                      <a:endParaRPr lang="de-DE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Ma(III)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NaWi</a:t>
                      </a:r>
                      <a:r>
                        <a:rPr lang="de-DE" sz="2400" dirty="0" smtClean="0"/>
                        <a:t> (III)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GeWi</a:t>
                      </a:r>
                      <a:r>
                        <a:rPr lang="de-DE" sz="2400" dirty="0" smtClean="0"/>
                        <a:t> (II)</a:t>
                      </a:r>
                    </a:p>
                  </a:txBody>
                  <a:tcPr/>
                </a:tc>
              </a:tr>
              <a:tr h="51096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GeWi</a:t>
                      </a:r>
                      <a:r>
                        <a:rPr lang="de-DE" sz="2400" dirty="0" smtClean="0"/>
                        <a:t> (II) 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Freie Wahl</a:t>
                      </a:r>
                      <a:endParaRPr lang="de-DE" sz="2400" dirty="0"/>
                    </a:p>
                  </a:txBody>
                  <a:tcPr/>
                </a:tc>
              </a:tr>
              <a:tr h="59557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Mu</a:t>
                      </a:r>
                      <a:r>
                        <a:rPr lang="de-DE" sz="2400" dirty="0" smtClean="0"/>
                        <a:t>/</a:t>
                      </a:r>
                      <a:r>
                        <a:rPr lang="de-DE" sz="2400" dirty="0" err="1" smtClean="0"/>
                        <a:t>Ku</a:t>
                      </a:r>
                      <a:r>
                        <a:rPr lang="de-DE" sz="2400" dirty="0" smtClean="0"/>
                        <a:t>(I)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err="1" smtClean="0"/>
                        <a:t>GeWi</a:t>
                      </a:r>
                      <a:r>
                        <a:rPr lang="de-DE" sz="2400" dirty="0" smtClean="0"/>
                        <a:t>(II)</a:t>
                      </a:r>
                    </a:p>
                  </a:txBody>
                  <a:tcPr/>
                </a:tc>
              </a:tr>
              <a:tr h="510966"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De(I)</a:t>
                      </a:r>
                      <a:endParaRPr lang="de-DE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En(I)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NaWi</a:t>
                      </a:r>
                      <a:r>
                        <a:rPr lang="de-DE" sz="2400" baseline="0" dirty="0" smtClean="0"/>
                        <a:t> (III)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GeWi</a:t>
                      </a:r>
                      <a:r>
                        <a:rPr lang="de-DE" sz="2400" dirty="0" smtClean="0"/>
                        <a:t> (II)</a:t>
                      </a:r>
                    </a:p>
                  </a:txBody>
                  <a:tcPr/>
                </a:tc>
              </a:tr>
              <a:tr h="6035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aseline="0" dirty="0" err="1" smtClean="0"/>
                        <a:t>GeWi</a:t>
                      </a:r>
                      <a:r>
                        <a:rPr lang="de-DE" sz="2400" baseline="0" dirty="0" smtClean="0"/>
                        <a:t> (II)</a:t>
                      </a:r>
                      <a:endParaRPr lang="de-DE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err="1" smtClean="0"/>
                        <a:t>NaWi</a:t>
                      </a:r>
                      <a:r>
                        <a:rPr lang="de-DE" sz="2400" baseline="0" dirty="0" smtClean="0"/>
                        <a:t> (III)</a:t>
                      </a:r>
                      <a:endParaRPr lang="de-DE" sz="2400" dirty="0" smtClean="0"/>
                    </a:p>
                    <a:p>
                      <a:pPr algn="ctr"/>
                      <a:endParaRPr lang="de-DE" sz="2400" dirty="0"/>
                    </a:p>
                  </a:txBody>
                  <a:tcPr/>
                </a:tc>
              </a:tr>
              <a:tr h="518063"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En(I)</a:t>
                      </a:r>
                      <a:endParaRPr lang="de-DE" sz="2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Ma(III)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NaWi</a:t>
                      </a:r>
                      <a:r>
                        <a:rPr lang="de-DE" sz="2400" dirty="0" smtClean="0"/>
                        <a:t> (III)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GeWi</a:t>
                      </a:r>
                      <a:r>
                        <a:rPr lang="de-DE" sz="2400" dirty="0" smtClean="0"/>
                        <a:t> (II)</a:t>
                      </a:r>
                    </a:p>
                  </a:txBody>
                  <a:tcPr/>
                </a:tc>
              </a:tr>
              <a:tr h="518063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GeWi</a:t>
                      </a:r>
                      <a:r>
                        <a:rPr lang="de-DE" sz="2400" dirty="0" smtClean="0"/>
                        <a:t> (II) 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/>
                        <a:t>Freie Wahl</a:t>
                      </a:r>
                      <a:endParaRPr lang="de-DE" sz="2400" dirty="0"/>
                    </a:p>
                  </a:txBody>
                  <a:tcPr/>
                </a:tc>
              </a:tr>
              <a:tr h="518063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Mu</a:t>
                      </a:r>
                      <a:r>
                        <a:rPr lang="de-DE" sz="2400" dirty="0" smtClean="0"/>
                        <a:t>/</a:t>
                      </a:r>
                      <a:r>
                        <a:rPr lang="de-DE" sz="2400" dirty="0" err="1" smtClean="0"/>
                        <a:t>Ku</a:t>
                      </a:r>
                      <a:r>
                        <a:rPr lang="de-DE" sz="2400" dirty="0" smtClean="0"/>
                        <a:t>(I)</a:t>
                      </a:r>
                      <a:endParaRPr lang="de-D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err="1" smtClean="0"/>
                        <a:t>GeWi</a:t>
                      </a:r>
                      <a:r>
                        <a:rPr lang="de-DE" sz="2400" dirty="0" smtClean="0"/>
                        <a:t>(II)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2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8. Konkrete Kursanwahl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de-DE" sz="4400" dirty="0" smtClean="0"/>
              <a:t>2 weitere E-Kurse </a:t>
            </a:r>
          </a:p>
          <a:p>
            <a:pPr lvl="1">
              <a:buFont typeface="Wingdings" pitchFamily="2" charset="2"/>
              <a:buChar char="§"/>
            </a:pPr>
            <a:r>
              <a:rPr lang="de-DE" sz="4400" dirty="0" smtClean="0"/>
              <a:t>(</a:t>
            </a:r>
            <a:r>
              <a:rPr lang="de-DE" sz="4400" dirty="0" err="1" smtClean="0"/>
              <a:t>Nawi</a:t>
            </a:r>
            <a:r>
              <a:rPr lang="de-DE" sz="4400" dirty="0" smtClean="0"/>
              <a:t>+ „frei“)</a:t>
            </a:r>
          </a:p>
          <a:p>
            <a:pPr>
              <a:buFont typeface="Wingdings" pitchFamily="2" charset="2"/>
              <a:buChar char="§"/>
            </a:pPr>
            <a:r>
              <a:rPr lang="de-DE" sz="4400" dirty="0" smtClean="0"/>
              <a:t>4 weitere G- Kurse </a:t>
            </a:r>
          </a:p>
          <a:p>
            <a:pPr lvl="1">
              <a:buFont typeface="Wingdings" pitchFamily="2" charset="2"/>
              <a:buChar char="§"/>
            </a:pPr>
            <a:r>
              <a:rPr lang="de-DE" sz="4400" dirty="0" smtClean="0"/>
              <a:t>(</a:t>
            </a:r>
            <a:r>
              <a:rPr lang="de-DE" sz="4400" dirty="0" err="1" smtClean="0"/>
              <a:t>Semi</a:t>
            </a:r>
            <a:r>
              <a:rPr lang="de-DE" sz="4400" dirty="0" smtClean="0"/>
              <a:t>, Sport, 1 weitere Fremdsprache schon Pflicht)</a:t>
            </a:r>
          </a:p>
          <a:p>
            <a:pPr>
              <a:buFont typeface="Wingdings" pitchFamily="2" charset="2"/>
              <a:buChar char="§"/>
            </a:pPr>
            <a:r>
              <a:rPr lang="de-DE" sz="4800" dirty="0" smtClean="0"/>
              <a:t>Insgesamt 5+7 =12 Kurse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36306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8.1. Anwahl E-Kurse</a:t>
            </a:r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19115"/>
              </p:ext>
            </p:extLst>
          </p:nvPr>
        </p:nvGraphicFramePr>
        <p:xfrm>
          <a:off x="1403648" y="1916832"/>
          <a:ext cx="6192688" cy="4135721"/>
        </p:xfrm>
        <a:graphic>
          <a:graphicData uri="http://schemas.openxmlformats.org/drawingml/2006/table">
            <a:tbl>
              <a:tblPr firstRow="1" firstCol="1" bandRow="1"/>
              <a:tblGrid>
                <a:gridCol w="2520280"/>
                <a:gridCol w="1279894"/>
                <a:gridCol w="1223685"/>
                <a:gridCol w="1168829"/>
              </a:tblGrid>
              <a:tr h="102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E-Kurse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Fach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Änderungs-wunsch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Stunden-zahl</a:t>
                      </a:r>
                      <a:endParaRPr lang="de-D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1.Pflicht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Deutsch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2.Pflicht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Mathematik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3.Pflicht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Englisch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4.Nawi (Bi/ </a:t>
                      </a:r>
                      <a:r>
                        <a:rPr lang="de-DE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Ph</a:t>
                      </a: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5.freie Wahl (Bi/ </a:t>
                      </a:r>
                      <a:r>
                        <a:rPr lang="de-DE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Ph</a:t>
                      </a: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de-DE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If</a:t>
                      </a: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de-DE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Ge</a:t>
                      </a: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de-DE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Pb</a:t>
                      </a: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 EK/ </a:t>
                      </a:r>
                      <a:r>
                        <a:rPr lang="de-DE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Sn</a:t>
                      </a:r>
                      <a:r>
                        <a:rPr lang="de-DE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weitere möglich) 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57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8.2. Anwahl G-Kurse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539552" y="1916832"/>
            <a:ext cx="33123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6+1 Kurse zu wählen,</a:t>
            </a:r>
          </a:p>
          <a:p>
            <a:endParaRPr lang="de-DE" sz="2800" dirty="0" smtClean="0"/>
          </a:p>
          <a:p>
            <a:r>
              <a:rPr lang="de-DE" sz="2800" i="1" dirty="0"/>
              <a:t>Pflichtbelegungen im G-Kursbereich entfallen, wenn Fach im E-Kursbereich gewählt.</a:t>
            </a:r>
            <a:endParaRPr lang="de-DE" sz="28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32801"/>
              </p:ext>
            </p:extLst>
          </p:nvPr>
        </p:nvGraphicFramePr>
        <p:xfrm>
          <a:off x="4572000" y="260652"/>
          <a:ext cx="4320479" cy="6408713"/>
        </p:xfrm>
        <a:graphic>
          <a:graphicData uri="http://schemas.openxmlformats.org/drawingml/2006/table">
            <a:tbl>
              <a:tblPr firstRow="1" firstCol="1" bandRow="1"/>
              <a:tblGrid>
                <a:gridCol w="1344281"/>
                <a:gridCol w="1344281"/>
                <a:gridCol w="917125"/>
                <a:gridCol w="714792"/>
              </a:tblGrid>
              <a:tr h="677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FG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AC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G-Kurse*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Fach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8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Stund</a:t>
                      </a:r>
                      <a:r>
                        <a:rPr lang="de-DE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.-zahl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AC8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2.Fremdsprache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(Franz./Span.)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090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Künstl</a:t>
                      </a: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Fach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Mu</a:t>
                      </a: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de-DE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Ku</a:t>
                      </a: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/DS)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Latein (3h)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A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Geschichte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Weiteres </a:t>
                      </a:r>
                      <a:r>
                        <a:rPr lang="de-DE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Gewi</a:t>
                      </a: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-Fach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(PB/EK/</a:t>
                      </a:r>
                      <a:r>
                        <a:rPr lang="de-DE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Wiwi</a:t>
                      </a: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  <a:endParaRPr lang="de-D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AC8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Weitere </a:t>
                      </a:r>
                      <a:r>
                        <a:rPr lang="de-DE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Nawi</a:t>
                      </a: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oder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If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Sonst.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Fächer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EAC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Sport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67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Seminarkurs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4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Summe 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16/17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78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Beispiel Stundenplan</a:t>
            </a:r>
            <a:endParaRPr lang="de-DE" dirty="0"/>
          </a:p>
        </p:txBody>
      </p:sp>
      <p:pic>
        <p:nvPicPr>
          <p:cNvPr id="4" name="Inhaltsplatzhalter 3" descr="weBBschule - Schüler betrachten - Mozilla Firefox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3" t="50315" r="63023" b="17632"/>
          <a:stretch/>
        </p:blipFill>
        <p:spPr>
          <a:xfrm>
            <a:off x="1979711" y="1700807"/>
            <a:ext cx="1307243" cy="5016165"/>
          </a:xfrm>
        </p:spPr>
      </p:pic>
      <p:pic>
        <p:nvPicPr>
          <p:cNvPr id="5" name="Grafik 4" descr="Untis MultiUser 2018 - DB~120868~2017-2018~1 - OstKo  -  Einstein-Gymnasium Potsdam  -  Schuljahr 2017/20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81" t="22992" r="24423" b="25385"/>
          <a:stretch/>
        </p:blipFill>
        <p:spPr>
          <a:xfrm>
            <a:off x="5148063" y="260648"/>
            <a:ext cx="3912275" cy="645632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611560" y="55892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Zusätzl</a:t>
            </a:r>
            <a:r>
              <a:rPr lang="de-DE" dirty="0" smtClean="0"/>
              <a:t>.</a:t>
            </a:r>
            <a:r>
              <a:rPr lang="de-DE" dirty="0" smtClean="0">
                <a:sym typeface="Symbol"/>
              </a:rPr>
              <a:t>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2847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Danke für Ihre Aufmerksamkeit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koehn@einsteingymnasium-potsdam.de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1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dirty="0" smtClean="0"/>
              <a:t>1. Versetzung in die Qualifikationsphase</a:t>
            </a:r>
            <a:endParaRPr lang="de-DE" sz="4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Versetzung am Ende der Jahrgangsstufe 10:</a:t>
            </a:r>
          </a:p>
          <a:p>
            <a:pPr marL="0" indent="0">
              <a:buNone/>
            </a:pPr>
            <a:r>
              <a:rPr lang="de-DE" dirty="0" smtClean="0"/>
              <a:t>„In die Qualifikationsphase wird versetzt, wer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In jedem Fach mindestens ausreichende Leistungen erreicht hat oder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Bei ansonsten mindestens ausreichenden Leistungen höchstens eine mangelhafte Leistung aufweist und diese mit einer mindestens befriedigenden Leistung ausgleichen kann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Der Ausgleich für eine mangelhafte Leistung in der Fächergruppe I muss durch ein anderes Fach dieser Fächergruppe erfolgen“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632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Was ist neu?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Autofit/>
          </a:bodyPr>
          <a:lstStyle/>
          <a:p>
            <a:r>
              <a:rPr lang="de-DE" sz="3200" dirty="0" smtClean="0"/>
              <a:t>Unterricht erfolgt in Kursen</a:t>
            </a:r>
          </a:p>
          <a:p>
            <a:r>
              <a:rPr lang="de-DE" sz="3200" dirty="0" smtClean="0"/>
              <a:t>Betreuung der Schüler durch Tutoren</a:t>
            </a:r>
          </a:p>
          <a:p>
            <a:r>
              <a:rPr lang="de-DE" sz="3200" dirty="0" smtClean="0"/>
              <a:t>Jeder Kurs umfasst ein Schulhalbjahr</a:t>
            </a:r>
          </a:p>
          <a:p>
            <a:r>
              <a:rPr lang="de-DE" sz="3200" dirty="0" smtClean="0"/>
              <a:t>E-Kurse mit 4 Wochenstunden (WS)</a:t>
            </a:r>
          </a:p>
          <a:p>
            <a:r>
              <a:rPr lang="de-DE" sz="3200" dirty="0" smtClean="0"/>
              <a:t>G-Kurse mit 2 WS</a:t>
            </a:r>
          </a:p>
          <a:p>
            <a:pPr lvl="1"/>
            <a:r>
              <a:rPr lang="de-DE" sz="3200" dirty="0" smtClean="0"/>
              <a:t>Ausnahme: Sport, 2.Fremdsprache mit 3 WS, Latein mit 3 WS</a:t>
            </a:r>
          </a:p>
          <a:p>
            <a:r>
              <a:rPr lang="de-DE" sz="3200" dirty="0" smtClean="0"/>
              <a:t>Benotung erfolgt nach Punkten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91490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Was ist neu?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07453"/>
              </p:ext>
            </p:extLst>
          </p:nvPr>
        </p:nvGraphicFramePr>
        <p:xfrm>
          <a:off x="7" y="2276872"/>
          <a:ext cx="9143988" cy="198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99"/>
                <a:gridCol w="571499"/>
                <a:gridCol w="571499"/>
                <a:gridCol w="571499"/>
                <a:gridCol w="571499"/>
                <a:gridCol w="571499"/>
                <a:gridCol w="571499"/>
                <a:gridCol w="571499"/>
                <a:gridCol w="571499"/>
                <a:gridCol w="571499"/>
                <a:gridCol w="571499"/>
                <a:gridCol w="571499"/>
                <a:gridCol w="571499"/>
                <a:gridCol w="571499"/>
                <a:gridCol w="459439"/>
                <a:gridCol w="397812"/>
                <a:gridCol w="285751"/>
              </a:tblGrid>
              <a:tr h="66237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Note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1+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2+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3+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4+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5+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</a:tr>
              <a:tr h="66237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Punkte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66237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Ab %</a:t>
                      </a:r>
                      <a:endParaRPr lang="de-DE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95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90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85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80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75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70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65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60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55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50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45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36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27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18</a:t>
                      </a:r>
                      <a:endParaRPr lang="de-DE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9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3.Belegverpflichtungen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4000" dirty="0" smtClean="0"/>
              <a:t>E-Kurse (4WS)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Deutsch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Mathematik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Englisch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Naturwissenschaft (Bi, </a:t>
            </a:r>
            <a:r>
              <a:rPr lang="de-DE" sz="3200" dirty="0" err="1" smtClean="0"/>
              <a:t>Ph</a:t>
            </a:r>
            <a:r>
              <a:rPr lang="de-DE" sz="3200" dirty="0" smtClean="0"/>
              <a:t>, </a:t>
            </a:r>
            <a:r>
              <a:rPr lang="de-DE" sz="3200" dirty="0" err="1" smtClean="0"/>
              <a:t>Ch</a:t>
            </a:r>
            <a:r>
              <a:rPr lang="de-DE" sz="3200" dirty="0" smtClean="0"/>
              <a:t>)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Fach nach Wahl aus dem Kursangebot der Schule (Bi, PH, </a:t>
            </a:r>
            <a:r>
              <a:rPr lang="de-DE" sz="3200" dirty="0" err="1" smtClean="0"/>
              <a:t>Ch</a:t>
            </a:r>
            <a:r>
              <a:rPr lang="de-DE" sz="3200" dirty="0" smtClean="0"/>
              <a:t>, </a:t>
            </a:r>
            <a:r>
              <a:rPr lang="de-DE" sz="3200" dirty="0" err="1" smtClean="0"/>
              <a:t>If</a:t>
            </a:r>
            <a:r>
              <a:rPr lang="de-DE" sz="3200" dirty="0" smtClean="0"/>
              <a:t>, </a:t>
            </a:r>
            <a:r>
              <a:rPr lang="de-DE" sz="3200" dirty="0" err="1" smtClean="0"/>
              <a:t>Sn</a:t>
            </a:r>
            <a:r>
              <a:rPr lang="de-DE" sz="3200" dirty="0" smtClean="0"/>
              <a:t>, </a:t>
            </a:r>
            <a:r>
              <a:rPr lang="de-DE" sz="3200" dirty="0" err="1" smtClean="0"/>
              <a:t>Mu</a:t>
            </a:r>
            <a:r>
              <a:rPr lang="de-DE" sz="3200" dirty="0" smtClean="0"/>
              <a:t>, </a:t>
            </a:r>
            <a:r>
              <a:rPr lang="de-DE" sz="3200" dirty="0" err="1" smtClean="0"/>
              <a:t>Ku</a:t>
            </a:r>
            <a:r>
              <a:rPr lang="de-DE" sz="3200" dirty="0" smtClean="0"/>
              <a:t>, </a:t>
            </a:r>
            <a:r>
              <a:rPr lang="de-DE" sz="3200" dirty="0" err="1" smtClean="0"/>
              <a:t>Ek</a:t>
            </a:r>
            <a:r>
              <a:rPr lang="de-DE" sz="3200" dirty="0" smtClean="0"/>
              <a:t>, </a:t>
            </a:r>
            <a:r>
              <a:rPr lang="de-DE" sz="3200" dirty="0" err="1" smtClean="0"/>
              <a:t>Ge</a:t>
            </a:r>
            <a:r>
              <a:rPr lang="de-DE" sz="3200" dirty="0" smtClean="0"/>
              <a:t>, </a:t>
            </a:r>
            <a:r>
              <a:rPr lang="de-DE" sz="3200" dirty="0" err="1" smtClean="0"/>
              <a:t>Pb</a:t>
            </a:r>
            <a:r>
              <a:rPr lang="de-DE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45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/>
          <a:lstStyle/>
          <a:p>
            <a:r>
              <a:rPr lang="de-DE" dirty="0" smtClean="0"/>
              <a:t>3.Belegverpflichtungen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529408"/>
            <a:ext cx="8219256" cy="5328592"/>
          </a:xfrm>
        </p:spPr>
        <p:txBody>
          <a:bodyPr>
            <a:normAutofit fontScale="92500" lnSpcReduction="20000"/>
          </a:bodyPr>
          <a:lstStyle/>
          <a:p>
            <a:r>
              <a:rPr lang="de-DE" sz="4000" b="1" dirty="0" smtClean="0"/>
              <a:t>G-Kurse (2WS)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eine weitere Fremdsprache (3WS)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Ein naturwissenschaftliches Fach oder Technik oder Informatik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Kunst oder Musik oder DS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Geschichte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Wirtschaftswissenschaft oder Erdkunde oder Politische Bildung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Sport (3WS)</a:t>
            </a:r>
          </a:p>
          <a:p>
            <a:pPr marL="962406" lvl="1" indent="-514350">
              <a:buFont typeface="+mj-lt"/>
              <a:buAutoNum type="arabicPeriod"/>
            </a:pPr>
            <a:r>
              <a:rPr lang="de-DE" sz="3200" dirty="0" smtClean="0"/>
              <a:t>Seminarkurs</a:t>
            </a:r>
          </a:p>
          <a:p>
            <a:pPr marL="448056" lvl="1" indent="0">
              <a:buNone/>
            </a:pPr>
            <a:r>
              <a:rPr lang="de-DE" sz="2600" i="1" dirty="0" smtClean="0"/>
              <a:t>Für das Fach, das als 5. E-Fach gewählt wird, entfällt die Belegverpflichtung</a:t>
            </a:r>
            <a:endParaRPr lang="de-DE" sz="2600" i="1" dirty="0"/>
          </a:p>
        </p:txBody>
      </p:sp>
    </p:spTree>
    <p:extLst>
      <p:ext uri="{BB962C8B-B14F-4D97-AF65-F5344CB8AC3E}">
        <p14:creationId xmlns:p14="http://schemas.microsoft.com/office/powerpoint/2010/main" val="30747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3.Belegverpflichtungen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u="dbl" dirty="0" smtClean="0">
                <a:solidFill>
                  <a:schemeClr val="accent4">
                    <a:lumMod val="50000"/>
                  </a:schemeClr>
                </a:solidFill>
              </a:rPr>
              <a:t>ZF: Anwahl von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5 Kurse mit erhöhtem Anforderungsniveau (EK)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7 Kurse mit grundlegendem Anforderungsniveau (GK)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u="sng" dirty="0" smtClean="0">
                <a:solidFill>
                  <a:srgbClr val="FF0000"/>
                </a:solidFill>
              </a:rPr>
              <a:t>Pflichtig: (insgesamt)</a:t>
            </a:r>
          </a:p>
          <a:p>
            <a:pPr>
              <a:buFont typeface="Wingdings" pitchFamily="2" charset="2"/>
              <a:buChar char="§"/>
            </a:pPr>
            <a:r>
              <a:rPr lang="de-DE" b="1" dirty="0" err="1" smtClean="0"/>
              <a:t>D,Ma,En</a:t>
            </a:r>
            <a:r>
              <a:rPr lang="de-DE" b="1" dirty="0" smtClean="0"/>
              <a:t> + 1 NAWI+1“freies Fach“ aus Kursangebot der Schule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2Fremdsprachen, 1künstlerisches Fach (Fächergruppe I)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2 </a:t>
            </a:r>
            <a:r>
              <a:rPr lang="de-DE" b="1" dirty="0" err="1" smtClean="0"/>
              <a:t>Gewi</a:t>
            </a:r>
            <a:r>
              <a:rPr lang="de-DE" b="1" dirty="0" smtClean="0"/>
              <a:t>-Fächer </a:t>
            </a:r>
            <a:r>
              <a:rPr lang="de-DE" b="1" dirty="0" smtClean="0"/>
              <a:t>,GE Pflicht  (Fächergruppe II)</a:t>
            </a:r>
          </a:p>
          <a:p>
            <a:pPr>
              <a:buFont typeface="Wingdings" pitchFamily="2" charset="2"/>
              <a:buChar char="§"/>
            </a:pPr>
            <a:r>
              <a:rPr lang="de-DE" b="1" dirty="0" smtClean="0"/>
              <a:t>2 Fächer aus Fächergruppe III (</a:t>
            </a:r>
            <a:r>
              <a:rPr lang="de-DE" b="1" dirty="0" err="1" smtClean="0"/>
              <a:t>Nawi</a:t>
            </a:r>
            <a:r>
              <a:rPr lang="de-DE" b="1" dirty="0" smtClean="0"/>
              <a:t>, IF, </a:t>
            </a:r>
            <a:r>
              <a:rPr lang="de-DE" b="1" strike="sngStrike" dirty="0" smtClean="0"/>
              <a:t>TE</a:t>
            </a:r>
            <a:r>
              <a:rPr lang="de-DE" b="1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de-DE" b="1" dirty="0" err="1" smtClean="0"/>
              <a:t>Sport+Seminarkurs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704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Anwahlformular</a:t>
            </a:r>
            <a:endParaRPr lang="de-DE" dirty="0"/>
          </a:p>
        </p:txBody>
      </p:sp>
      <p:pic>
        <p:nvPicPr>
          <p:cNvPr id="4" name="Inhaltsplatzhalter 3" descr="Kursanwahl Klasse 11 SchülerwahlA - Microsoft Word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4" t="19815" r="49893" b="4811"/>
          <a:stretch/>
        </p:blipFill>
        <p:spPr>
          <a:xfrm>
            <a:off x="2843807" y="1700808"/>
            <a:ext cx="3979371" cy="5112568"/>
          </a:xfrm>
        </p:spPr>
      </p:pic>
    </p:spTree>
    <p:extLst>
      <p:ext uri="{BB962C8B-B14F-4D97-AF65-F5344CB8AC3E}">
        <p14:creationId xmlns:p14="http://schemas.microsoft.com/office/powerpoint/2010/main" val="2878049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0</TotalTime>
  <Words>1045</Words>
  <Application>Microsoft Office PowerPoint</Application>
  <PresentationFormat>Bildschirmpräsentation (4:3)</PresentationFormat>
  <Paragraphs>314</Paragraphs>
  <Slides>25</Slides>
  <Notes>0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Decatur</vt:lpstr>
      <vt:lpstr>Die Qualifikationsphase der gymnasialen Oberstufe nach GOSTV 2009</vt:lpstr>
      <vt:lpstr>Gliederung </vt:lpstr>
      <vt:lpstr>1. Versetzung in die Qualifikationsphase</vt:lpstr>
      <vt:lpstr>2. Was ist neu?</vt:lpstr>
      <vt:lpstr>2. Was ist neu?</vt:lpstr>
      <vt:lpstr>3.Belegverpflichtungen</vt:lpstr>
      <vt:lpstr>3.Belegverpflichtungen</vt:lpstr>
      <vt:lpstr>3.Belegverpflichtungen</vt:lpstr>
      <vt:lpstr>Anwahlformular</vt:lpstr>
      <vt:lpstr>4. Der Seminarkurs</vt:lpstr>
      <vt:lpstr>4. Der Seminarkurs</vt:lpstr>
      <vt:lpstr>5. Leistungsnachweis und Leistungsbewertung I. Mündliche Leistungsfeststellung in der Fremdsprache (z.B. Englisch)</vt:lpstr>
      <vt:lpstr>5. Leistungsnachweis und Leistungsbewertung II. Der Andere Leistungsnachweis</vt:lpstr>
      <vt:lpstr>5. Leistungsnachweis und Leistungsbewertung III. Klausuren</vt:lpstr>
      <vt:lpstr>5. Leistungsnachweis und Leistungsbewertung III. Klausuren</vt:lpstr>
      <vt:lpstr>5. Leistungsnachweis und Leistungsbewertung IV. Grundsätze</vt:lpstr>
      <vt:lpstr>6. Gesamtqualifikation I. Mindestanforderungen in der Qualifikationsphase</vt:lpstr>
      <vt:lpstr>6. Gesamtqualifikation II. Mindestanforderungen im Abiturbereich</vt:lpstr>
      <vt:lpstr>7. Wahl der Abiturprüfungsfächer</vt:lpstr>
      <vt:lpstr>7. Wahl der Abiturprüfungsfächer</vt:lpstr>
      <vt:lpstr>8. Konkrete Kursanwahl</vt:lpstr>
      <vt:lpstr>8.1. Anwahl E-Kurse</vt:lpstr>
      <vt:lpstr>8.2. Anwahl G-Kurse</vt:lpstr>
      <vt:lpstr>Beispiel Stundenplan</vt:lpstr>
      <vt:lpstr>Danke für Ihre Aufmerksamkeit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Qualifikationsphase der gymnasialen Oberstufe nach GOSTV 2009</dc:title>
  <dc:creator>user</dc:creator>
  <cp:lastModifiedBy>user</cp:lastModifiedBy>
  <cp:revision>69</cp:revision>
  <cp:lastPrinted>2017-01-17T16:22:55Z</cp:lastPrinted>
  <dcterms:created xsi:type="dcterms:W3CDTF">2013-01-13T09:21:20Z</dcterms:created>
  <dcterms:modified xsi:type="dcterms:W3CDTF">2018-01-16T12:48:00Z</dcterms:modified>
</cp:coreProperties>
</file>